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2290" r:id="rId2"/>
    <p:sldId id="1910" r:id="rId3"/>
    <p:sldId id="2306" r:id="rId4"/>
    <p:sldId id="1911" r:id="rId5"/>
    <p:sldId id="2307" r:id="rId6"/>
    <p:sldId id="1912" r:id="rId7"/>
    <p:sldId id="2308" r:id="rId8"/>
    <p:sldId id="1913" r:id="rId9"/>
    <p:sldId id="2254" r:id="rId10"/>
    <p:sldId id="1914" r:id="rId11"/>
    <p:sldId id="2309" r:id="rId12"/>
    <p:sldId id="1920" r:id="rId13"/>
    <p:sldId id="2255" r:id="rId14"/>
    <p:sldId id="1922" r:id="rId15"/>
    <p:sldId id="2155" r:id="rId16"/>
    <p:sldId id="1924" r:id="rId17"/>
    <p:sldId id="2310" r:id="rId18"/>
    <p:sldId id="1926" r:id="rId19"/>
    <p:sldId id="2134" r:id="rId20"/>
    <p:sldId id="2398" r:id="rId21"/>
    <p:sldId id="2037" r:id="rId22"/>
    <p:sldId id="2409" r:id="rId23"/>
    <p:sldId id="2244" r:id="rId24"/>
    <p:sldId id="2399" r:id="rId25"/>
    <p:sldId id="2039" r:id="rId26"/>
    <p:sldId id="2400" r:id="rId27"/>
    <p:sldId id="2401" r:id="rId28"/>
    <p:sldId id="2041" r:id="rId29"/>
    <p:sldId id="2402" r:id="rId30"/>
    <p:sldId id="2304" r:id="rId31"/>
    <p:sldId id="2387" r:id="rId32"/>
    <p:sldId id="2404" r:id="rId33"/>
    <p:sldId id="2311" r:id="rId34"/>
    <p:sldId id="2405" r:id="rId35"/>
    <p:sldId id="2312" r:id="rId36"/>
    <p:sldId id="2406" r:id="rId37"/>
    <p:sldId id="2319" r:id="rId38"/>
    <p:sldId id="2407" r:id="rId39"/>
    <p:sldId id="2408" r:id="rId40"/>
    <p:sldId id="2171" r:id="rId41"/>
  </p:sldIdLst>
  <p:sldSz cx="12190413" cy="6859588"/>
  <p:notesSz cx="6858000" cy="9144000"/>
  <p:custDataLst>
    <p:tags r:id="rId44"/>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5" autoAdjust="0"/>
    <p:restoredTop sz="96318" autoAdjust="0"/>
  </p:normalViewPr>
  <p:slideViewPr>
    <p:cSldViewPr showGuides="1">
      <p:cViewPr>
        <p:scale>
          <a:sx n="66" d="100"/>
          <a:sy n="66" d="100"/>
        </p:scale>
        <p:origin x="667" y="413"/>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2024/4/29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2024/4/29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9.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slide" Target="slide35.xml"/><Relationship Id="rId3" Type="http://schemas.openxmlformats.org/officeDocument/2006/relationships/slide" Target="slide2.xml"/><Relationship Id="rId21" Type="http://schemas.openxmlformats.org/officeDocument/2006/relationships/package" Target="../embeddings/Microsoft_Word___5.docx"/><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10.emf"/><Relationship Id="rId1" Type="http://schemas.openxmlformats.org/officeDocument/2006/relationships/vmlDrawing" Target="../drawings/vmlDrawing4.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30.xml"/><Relationship Id="rId23" Type="http://schemas.openxmlformats.org/officeDocument/2006/relationships/image" Target="../media/image9.png"/><Relationship Id="rId10" Type="http://schemas.openxmlformats.org/officeDocument/2006/relationships/slide" Target="slide16.xml"/><Relationship Id="rId19" Type="http://schemas.openxmlformats.org/officeDocument/2006/relationships/package" Target="../embeddings/Microsoft_Word___4.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 Id="rId22"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12.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18" Type="http://schemas.openxmlformats.org/officeDocument/2006/relationships/image" Target="../media/image12.png"/><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13.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slide" Target="slide35.xml"/><Relationship Id="rId3" Type="http://schemas.openxmlformats.org/officeDocument/2006/relationships/slide" Target="slide2.xml"/><Relationship Id="rId21" Type="http://schemas.openxmlformats.org/officeDocument/2006/relationships/package" Target="../embeddings/Microsoft_Word___7.docx"/><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30.xml"/><Relationship Id="rId20" Type="http://schemas.openxmlformats.org/officeDocument/2006/relationships/image" Target="../media/image14.emf"/><Relationship Id="rId1" Type="http://schemas.openxmlformats.org/officeDocument/2006/relationships/vmlDrawing" Target="../drawings/vmlDrawing5.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image" Target="../media/image3.png"/><Relationship Id="rId23" Type="http://schemas.openxmlformats.org/officeDocument/2006/relationships/image" Target="../media/image16.png"/><Relationship Id="rId10" Type="http://schemas.openxmlformats.org/officeDocument/2006/relationships/slide" Target="slide16.xml"/><Relationship Id="rId19" Type="http://schemas.openxmlformats.org/officeDocument/2006/relationships/package" Target="../embeddings/Microsoft_Word___6.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 Id="rId22" Type="http://schemas.openxmlformats.org/officeDocument/2006/relationships/image" Target="../media/image15.emf"/></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17.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1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slide" Target="slide35.xml"/><Relationship Id="rId3" Type="http://schemas.openxmlformats.org/officeDocument/2006/relationships/slide" Target="slide2.xml"/><Relationship Id="rId21" Type="http://schemas.openxmlformats.org/officeDocument/2006/relationships/image" Target="../media/image17.png"/><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30.xml"/><Relationship Id="rId20" Type="http://schemas.openxmlformats.org/officeDocument/2006/relationships/image" Target="../media/image18.emf"/><Relationship Id="rId1" Type="http://schemas.openxmlformats.org/officeDocument/2006/relationships/vmlDrawing" Target="../drawings/vmlDrawing6.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image" Target="../media/image3.png"/><Relationship Id="rId10" Type="http://schemas.openxmlformats.org/officeDocument/2006/relationships/slide" Target="slide16.xml"/><Relationship Id="rId19" Type="http://schemas.openxmlformats.org/officeDocument/2006/relationships/package" Target="../embeddings/Microsoft_Word___8.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19.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1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1.xml"/><Relationship Id="rId18" Type="http://schemas.openxmlformats.org/officeDocument/2006/relationships/slide" Target="slide35.xml"/><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18.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30.xml"/><Relationship Id="rId20" Type="http://schemas.openxmlformats.org/officeDocument/2006/relationships/image" Target="../media/image20.emf"/><Relationship Id="rId1" Type="http://schemas.openxmlformats.org/officeDocument/2006/relationships/vmlDrawing" Target="../drawings/vmlDrawing7.vml"/><Relationship Id="rId6" Type="http://schemas.openxmlformats.org/officeDocument/2006/relationships/slide" Target="slide6.xml"/><Relationship Id="rId11" Type="http://schemas.openxmlformats.org/officeDocument/2006/relationships/slide" Target="slide16.xml"/><Relationship Id="rId5" Type="http://schemas.openxmlformats.org/officeDocument/2006/relationships/slide" Target="slide4.xml"/><Relationship Id="rId15" Type="http://schemas.openxmlformats.org/officeDocument/2006/relationships/slide" Target="slide28.xml"/><Relationship Id="rId10" Type="http://schemas.openxmlformats.org/officeDocument/2006/relationships/slide" Target="slide14.xml"/><Relationship Id="rId19" Type="http://schemas.openxmlformats.org/officeDocument/2006/relationships/package" Target="../embeddings/Microsoft_Word___9.docx"/><Relationship Id="rId4" Type="http://schemas.openxmlformats.org/officeDocument/2006/relationships/slide" Target="slide2.xml"/><Relationship Id="rId9" Type="http://schemas.openxmlformats.org/officeDocument/2006/relationships/slide" Target="slide12.xml"/><Relationship Id="rId14" Type="http://schemas.openxmlformats.org/officeDocument/2006/relationships/slide" Target="slide25.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20.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6.xml"/><Relationship Id="rId18" Type="http://schemas.openxmlformats.org/officeDocument/2006/relationships/slide" Target="slide30.xml"/><Relationship Id="rId3" Type="http://schemas.openxmlformats.org/officeDocument/2006/relationships/package" Target="../embeddings/Microsoft_Word___10.docx"/><Relationship Id="rId21" Type="http://schemas.openxmlformats.org/officeDocument/2006/relationships/image" Target="../media/image19.png"/><Relationship Id="rId7" Type="http://schemas.openxmlformats.org/officeDocument/2006/relationships/slide" Target="slide4.xml"/><Relationship Id="rId12" Type="http://schemas.openxmlformats.org/officeDocument/2006/relationships/slide" Target="slide14.xml"/><Relationship Id="rId17" Type="http://schemas.openxmlformats.org/officeDocument/2006/relationships/slide" Target="slide28.xml"/><Relationship Id="rId2" Type="http://schemas.openxmlformats.org/officeDocument/2006/relationships/slideLayout" Target="../slideLayouts/slideLayout2.xml"/><Relationship Id="rId16" Type="http://schemas.openxmlformats.org/officeDocument/2006/relationships/slide" Target="slide25.xml"/><Relationship Id="rId20" Type="http://schemas.openxmlformats.org/officeDocument/2006/relationships/slide" Target="slide35.xml"/><Relationship Id="rId1" Type="http://schemas.openxmlformats.org/officeDocument/2006/relationships/vmlDrawing" Target="../drawings/vmlDrawing8.vml"/><Relationship Id="rId6" Type="http://schemas.openxmlformats.org/officeDocument/2006/relationships/slide" Target="slide2.xml"/><Relationship Id="rId11" Type="http://schemas.openxmlformats.org/officeDocument/2006/relationships/slide" Target="slide12.xml"/><Relationship Id="rId5" Type="http://schemas.openxmlformats.org/officeDocument/2006/relationships/image" Target="../media/image3.png"/><Relationship Id="rId15" Type="http://schemas.openxmlformats.org/officeDocument/2006/relationships/slide" Target="slide21.xml"/><Relationship Id="rId10" Type="http://schemas.openxmlformats.org/officeDocument/2006/relationships/slide" Target="slide10.xml"/><Relationship Id="rId19" Type="http://schemas.openxmlformats.org/officeDocument/2006/relationships/slide" Target="slide33.xml"/><Relationship Id="rId4" Type="http://schemas.openxmlformats.org/officeDocument/2006/relationships/image" Target="../media/image21.emf"/><Relationship Id="rId9" Type="http://schemas.openxmlformats.org/officeDocument/2006/relationships/slide" Target="slide8.xml"/><Relationship Id="rId14"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22.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22.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2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slide" Target="slide35.xml"/><Relationship Id="rId3" Type="http://schemas.openxmlformats.org/officeDocument/2006/relationships/slide" Target="slide2.xml"/><Relationship Id="rId21" Type="http://schemas.openxmlformats.org/officeDocument/2006/relationships/package" Target="../embeddings/Microsoft_Word___12.docx"/><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30.xml"/><Relationship Id="rId20" Type="http://schemas.openxmlformats.org/officeDocument/2006/relationships/image" Target="../media/image23.emf"/><Relationship Id="rId1" Type="http://schemas.openxmlformats.org/officeDocument/2006/relationships/vmlDrawing" Target="../drawings/vmlDrawing9.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image" Target="../media/image3.png"/><Relationship Id="rId23" Type="http://schemas.openxmlformats.org/officeDocument/2006/relationships/image" Target="../media/image22.png"/><Relationship Id="rId10" Type="http://schemas.openxmlformats.org/officeDocument/2006/relationships/slide" Target="slide16.xml"/><Relationship Id="rId19" Type="http://schemas.openxmlformats.org/officeDocument/2006/relationships/package" Target="../embeddings/Microsoft_Word___11.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 Id="rId22" Type="http://schemas.openxmlformats.org/officeDocument/2006/relationships/image" Target="../media/image24.emf"/></Relationships>
</file>

<file path=ppt/slides/_rels/slide2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slide" Target="slide35.xml"/><Relationship Id="rId3" Type="http://schemas.openxmlformats.org/officeDocument/2006/relationships/slide" Target="slide2.xml"/><Relationship Id="rId21" Type="http://schemas.openxmlformats.org/officeDocument/2006/relationships/image" Target="../media/image22.png"/><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30.xml"/><Relationship Id="rId20" Type="http://schemas.openxmlformats.org/officeDocument/2006/relationships/image" Target="../media/image25.emf"/><Relationship Id="rId1" Type="http://schemas.openxmlformats.org/officeDocument/2006/relationships/vmlDrawing" Target="../drawings/vmlDrawing10.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image" Target="../media/image3.png"/><Relationship Id="rId10" Type="http://schemas.openxmlformats.org/officeDocument/2006/relationships/slide" Target="slide16.xml"/><Relationship Id="rId19" Type="http://schemas.openxmlformats.org/officeDocument/2006/relationships/package" Target="../embeddings/Microsoft_Word___13.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s>
</file>

<file path=ppt/slides/_rels/slide25.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18" Type="http://schemas.openxmlformats.org/officeDocument/2006/relationships/image" Target="../media/image26.png"/><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2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18" Type="http://schemas.openxmlformats.org/officeDocument/2006/relationships/image" Target="../media/image26.png"/><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2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26.png"/><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5.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27.emf"/><Relationship Id="rId1" Type="http://schemas.openxmlformats.org/officeDocument/2006/relationships/vmlDrawing" Target="../drawings/vmlDrawing11.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30.xml"/><Relationship Id="rId10" Type="http://schemas.openxmlformats.org/officeDocument/2006/relationships/slide" Target="slide16.xml"/><Relationship Id="rId19" Type="http://schemas.openxmlformats.org/officeDocument/2006/relationships/package" Target="../embeddings/Microsoft_Word___14.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2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slide" Target="slide35.xml"/><Relationship Id="rId2" Type="http://schemas.openxmlformats.org/officeDocument/2006/relationships/slide" Target="slide2.xml"/><Relationship Id="rId16"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0.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28.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3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package" Target="../embeddings/Microsoft_Word___16.docx"/><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5.xml"/><Relationship Id="rId25"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29.emf"/><Relationship Id="rId1" Type="http://schemas.openxmlformats.org/officeDocument/2006/relationships/vmlDrawing" Target="../drawings/vmlDrawing12.vml"/><Relationship Id="rId6" Type="http://schemas.openxmlformats.org/officeDocument/2006/relationships/slide" Target="slide8.xml"/><Relationship Id="rId11" Type="http://schemas.openxmlformats.org/officeDocument/2006/relationships/slide" Target="slide18.xml"/><Relationship Id="rId24" Type="http://schemas.openxmlformats.org/officeDocument/2006/relationships/image" Target="../media/image31.emf"/><Relationship Id="rId5" Type="http://schemas.openxmlformats.org/officeDocument/2006/relationships/slide" Target="slide6.xml"/><Relationship Id="rId15" Type="http://schemas.openxmlformats.org/officeDocument/2006/relationships/slide" Target="slide30.xml"/><Relationship Id="rId23" Type="http://schemas.openxmlformats.org/officeDocument/2006/relationships/package" Target="../embeddings/Microsoft_Word___17.docx"/><Relationship Id="rId10" Type="http://schemas.openxmlformats.org/officeDocument/2006/relationships/slide" Target="slide16.xml"/><Relationship Id="rId19" Type="http://schemas.openxmlformats.org/officeDocument/2006/relationships/package" Target="../embeddings/Microsoft_Word___15.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 Id="rId22" Type="http://schemas.openxmlformats.org/officeDocument/2006/relationships/image" Target="../media/image30.emf"/></Relationships>
</file>

<file path=ppt/slides/_rels/slide3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package" Target="../embeddings/Microsoft_Word___19.docx"/><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5.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32.emf"/><Relationship Id="rId1" Type="http://schemas.openxmlformats.org/officeDocument/2006/relationships/vmlDrawing" Target="../drawings/vmlDrawing13.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30.xml"/><Relationship Id="rId23" Type="http://schemas.openxmlformats.org/officeDocument/2006/relationships/image" Target="../media/image28.png"/><Relationship Id="rId10" Type="http://schemas.openxmlformats.org/officeDocument/2006/relationships/slide" Target="slide16.xml"/><Relationship Id="rId19" Type="http://schemas.openxmlformats.org/officeDocument/2006/relationships/package" Target="../embeddings/Microsoft_Word___18.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 Id="rId22" Type="http://schemas.openxmlformats.org/officeDocument/2006/relationships/image" Target="../media/image33.emf"/></Relationships>
</file>

<file path=ppt/slides/_rels/slide3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35.png"/><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5.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34.emf"/><Relationship Id="rId1" Type="http://schemas.openxmlformats.org/officeDocument/2006/relationships/vmlDrawing" Target="../drawings/vmlDrawing14.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30.xml"/><Relationship Id="rId10" Type="http://schemas.openxmlformats.org/officeDocument/2006/relationships/slide" Target="slide16.xml"/><Relationship Id="rId19" Type="http://schemas.openxmlformats.org/officeDocument/2006/relationships/package" Target="../embeddings/Microsoft_Word___20.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s>
</file>

<file path=ppt/slides/_rels/slide3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35.png"/><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5.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36.emf"/><Relationship Id="rId1" Type="http://schemas.openxmlformats.org/officeDocument/2006/relationships/vmlDrawing" Target="../drawings/vmlDrawing15.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30.xml"/><Relationship Id="rId10" Type="http://schemas.openxmlformats.org/officeDocument/2006/relationships/slide" Target="slide16.xml"/><Relationship Id="rId19" Type="http://schemas.openxmlformats.org/officeDocument/2006/relationships/package" Target="../embeddings/Microsoft_Word___21.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s>
</file>

<file path=ppt/slides/_rels/slide35.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18" Type="http://schemas.openxmlformats.org/officeDocument/2006/relationships/image" Target="../media/image37.png"/><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3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37.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3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33.xml"/><Relationship Id="rId3" Type="http://schemas.openxmlformats.org/officeDocument/2006/relationships/package" Target="../embeddings/Microsoft_Word___22.docx"/><Relationship Id="rId21" Type="http://schemas.openxmlformats.org/officeDocument/2006/relationships/package" Target="../embeddings/Microsoft_Word___23.docx"/><Relationship Id="rId7" Type="http://schemas.openxmlformats.org/officeDocument/2006/relationships/slide" Target="slide6.xml"/><Relationship Id="rId12" Type="http://schemas.openxmlformats.org/officeDocument/2006/relationships/slide" Target="slide16.xml"/><Relationship Id="rId17" Type="http://schemas.openxmlformats.org/officeDocument/2006/relationships/slide" Target="slide30.xml"/><Relationship Id="rId25" Type="http://schemas.openxmlformats.org/officeDocument/2006/relationships/image" Target="../media/image37.png"/><Relationship Id="rId2" Type="http://schemas.openxmlformats.org/officeDocument/2006/relationships/slideLayout" Target="../slideLayouts/slideLayout2.xml"/><Relationship Id="rId16" Type="http://schemas.openxmlformats.org/officeDocument/2006/relationships/slide" Target="slide28.xml"/><Relationship Id="rId20" Type="http://schemas.openxmlformats.org/officeDocument/2006/relationships/image" Target="../media/image3.png"/><Relationship Id="rId1" Type="http://schemas.openxmlformats.org/officeDocument/2006/relationships/vmlDrawing" Target="../drawings/vmlDrawing16.vml"/><Relationship Id="rId6" Type="http://schemas.openxmlformats.org/officeDocument/2006/relationships/slide" Target="slide4.xml"/><Relationship Id="rId11" Type="http://schemas.openxmlformats.org/officeDocument/2006/relationships/slide" Target="slide14.xml"/><Relationship Id="rId24" Type="http://schemas.openxmlformats.org/officeDocument/2006/relationships/image" Target="../media/image40.emf"/><Relationship Id="rId5" Type="http://schemas.openxmlformats.org/officeDocument/2006/relationships/slide" Target="slide2.xml"/><Relationship Id="rId15" Type="http://schemas.openxmlformats.org/officeDocument/2006/relationships/slide" Target="slide25.xml"/><Relationship Id="rId23" Type="http://schemas.openxmlformats.org/officeDocument/2006/relationships/package" Target="../embeddings/Microsoft_Word___24.docx"/><Relationship Id="rId10" Type="http://schemas.openxmlformats.org/officeDocument/2006/relationships/slide" Target="slide12.xml"/><Relationship Id="rId19" Type="http://schemas.openxmlformats.org/officeDocument/2006/relationships/slide" Target="slide35.xml"/><Relationship Id="rId4" Type="http://schemas.openxmlformats.org/officeDocument/2006/relationships/image" Target="../media/image38.emf"/><Relationship Id="rId9" Type="http://schemas.openxmlformats.org/officeDocument/2006/relationships/slide" Target="slide10.xml"/><Relationship Id="rId14" Type="http://schemas.openxmlformats.org/officeDocument/2006/relationships/slide" Target="slide21.xml"/><Relationship Id="rId22" Type="http://schemas.openxmlformats.org/officeDocument/2006/relationships/image" Target="../media/image39.emf"/></Relationships>
</file>

<file path=ppt/slides/_rels/slide3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37.png"/><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5.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41.emf"/><Relationship Id="rId1" Type="http://schemas.openxmlformats.org/officeDocument/2006/relationships/vmlDrawing" Target="../drawings/vmlDrawing17.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30.xml"/><Relationship Id="rId10" Type="http://schemas.openxmlformats.org/officeDocument/2006/relationships/slide" Target="slide16.xml"/><Relationship Id="rId19" Type="http://schemas.openxmlformats.org/officeDocument/2006/relationships/package" Target="../embeddings/Microsoft_Word___25.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s>
</file>

<file path=ppt/slides/_rels/slide3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package" Target="../embeddings/Microsoft_Word___27.docx"/><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5.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42.emf"/><Relationship Id="rId1" Type="http://schemas.openxmlformats.org/officeDocument/2006/relationships/vmlDrawing" Target="../drawings/vmlDrawing18.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30.xml"/><Relationship Id="rId23" Type="http://schemas.openxmlformats.org/officeDocument/2006/relationships/image" Target="../media/image37.png"/><Relationship Id="rId10" Type="http://schemas.openxmlformats.org/officeDocument/2006/relationships/slide" Target="slide16.xml"/><Relationship Id="rId19" Type="http://schemas.openxmlformats.org/officeDocument/2006/relationships/package" Target="../embeddings/Microsoft_Word___26.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 Id="rId22" Type="http://schemas.openxmlformats.org/officeDocument/2006/relationships/image" Target="../media/image43.emf"/></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slide" Target="slide35.xml"/><Relationship Id="rId3" Type="http://schemas.openxmlformats.org/officeDocument/2006/relationships/slide" Target="slide2.xml"/><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30.xml"/><Relationship Id="rId20" Type="http://schemas.openxmlformats.org/officeDocument/2006/relationships/image" Target="../media/image4.emf"/><Relationship Id="rId1" Type="http://schemas.openxmlformats.org/officeDocument/2006/relationships/vmlDrawing" Target="../drawings/vmlDrawing1.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image" Target="../media/image3.png"/><Relationship Id="rId10" Type="http://schemas.openxmlformats.org/officeDocument/2006/relationships/slide" Target="slide16.xml"/><Relationship Id="rId19" Type="http://schemas.openxmlformats.org/officeDocument/2006/relationships/package" Target="../embeddings/Microsoft_Word___1.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5.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slide" Target="slide35.xml"/><Relationship Id="rId3" Type="http://schemas.openxmlformats.org/officeDocument/2006/relationships/slide" Target="slide2.xml"/><Relationship Id="rId21" Type="http://schemas.openxmlformats.org/officeDocument/2006/relationships/image" Target="../media/image5.png"/><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6.emf"/><Relationship Id="rId1" Type="http://schemas.openxmlformats.org/officeDocument/2006/relationships/vmlDrawing" Target="../drawings/vmlDrawing2.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30.xml"/><Relationship Id="rId10" Type="http://schemas.openxmlformats.org/officeDocument/2006/relationships/slide" Target="slide16.xml"/><Relationship Id="rId19" Type="http://schemas.openxmlformats.org/officeDocument/2006/relationships/package" Target="../embeddings/Microsoft_Word___2.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image" Target="../media/image7.png"/><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33.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30.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slide" Target="slide35.xml"/><Relationship Id="rId3" Type="http://schemas.openxmlformats.org/officeDocument/2006/relationships/slide" Target="slide2.xml"/><Relationship Id="rId21" Type="http://schemas.openxmlformats.org/officeDocument/2006/relationships/image" Target="../media/image7.png"/><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30.xml"/><Relationship Id="rId20" Type="http://schemas.openxmlformats.org/officeDocument/2006/relationships/image" Target="../media/image8.emf"/><Relationship Id="rId1" Type="http://schemas.openxmlformats.org/officeDocument/2006/relationships/vmlDrawing" Target="../drawings/vmlDrawing3.v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image" Target="../media/image3.png"/><Relationship Id="rId10" Type="http://schemas.openxmlformats.org/officeDocument/2006/relationships/slide" Target="slide16.xml"/><Relationship Id="rId19" Type="http://schemas.openxmlformats.org/officeDocument/2006/relationships/package" Target="../embeddings/Microsoft_Word___3.docx"/><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14739" b="854"/>
          <a:stretch/>
        </p:blipFill>
        <p:spPr>
          <a:xfrm>
            <a:off x="7273608" y="2045970"/>
            <a:ext cx="4917600" cy="2766695"/>
          </a:xfrm>
          <a:prstGeom prst="rect">
            <a:avLst/>
          </a:prstGeom>
        </p:spPr>
      </p:pic>
      <p:sp>
        <p:nvSpPr>
          <p:cNvPr id="10" name="矩形 9"/>
          <p:cNvSpPr/>
          <p:nvPr/>
        </p:nvSpPr>
        <p:spPr>
          <a:xfrm flipV="1">
            <a:off x="7272338" y="2046605"/>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3" name="矩形 2"/>
          <p:cNvSpPr/>
          <p:nvPr/>
        </p:nvSpPr>
        <p:spPr>
          <a:xfrm>
            <a:off x="252060" y="3002598"/>
            <a:ext cx="6768534" cy="855345"/>
          </a:xfrm>
          <a:prstGeom prst="rect">
            <a:avLst/>
          </a:prstGeom>
        </p:spPr>
        <p:txBody>
          <a:bodyPr wrap="square">
            <a:noAutofit/>
          </a:bodyPr>
          <a:lstStyle/>
          <a:p>
            <a:pPr algn="ctr"/>
            <a:r>
              <a:rPr lang="zh-CN" altLang="zh-CN" sz="5400" b="1" kern="100" dirty="0">
                <a:solidFill>
                  <a:schemeClr val="bg1"/>
                </a:solidFill>
                <a:latin typeface="+mj-ea"/>
                <a:ea typeface="+mj-ea"/>
                <a:cs typeface="华文黑体" panose="02010600040101010101" pitchFamily="2" charset="-122"/>
              </a:rPr>
              <a:t>章末检测试卷</a:t>
            </a:r>
            <a:r>
              <a:rPr lang="en-US" altLang="zh-CN" sz="5400" b="1" kern="1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5400" b="1" kern="100" dirty="0" smtClean="0">
                <a:solidFill>
                  <a:schemeClr val="bg1"/>
                </a:solidFill>
                <a:latin typeface="+mj-ea"/>
                <a:ea typeface="+mj-ea"/>
                <a:cs typeface="华文黑体" panose="02010600040101010101" pitchFamily="2" charset="-122"/>
              </a:rPr>
              <a:t>三</a:t>
            </a:r>
            <a:r>
              <a:rPr lang="en-US" altLang="zh-CN" sz="5400" b="1" kern="1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5400" b="1" kern="100"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08843"/>
            <a:ext cx="11412000" cy="457321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如图是两列周期为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，振幅为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的同种横波相遇时某一时刻的情况，实线表示波峰，虚线表示波谷，弧</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的间距为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连线的交点。则下列说法正确的是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两列波遇到宽为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的障碍物，不会发生衍射现象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两列波的波速大小均为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点为振动减弱点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en-US" altLang="zh-CN" sz="2800" i="1" kern="100" dirty="0">
                <a:latin typeface="Times New Roman" panose="02020603050405020304" pitchFamily="18" charset="0"/>
                <a:ea typeface="方正中等线简体" panose="03000509000000000000" pitchFamily="65" charset="-122"/>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点在</a:t>
            </a:r>
            <a:r>
              <a:rPr lang="en-US" altLang="zh-CN" sz="2800" kern="100" dirty="0">
                <a:latin typeface="Times New Roman" panose="02020603050405020304" pitchFamily="18" charset="0"/>
                <a:ea typeface="方正中等线简体" panose="03000509000000000000" pitchFamily="65" charset="-122"/>
              </a:rPr>
              <a:t>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内运动的路程为</a:t>
            </a:r>
            <a:r>
              <a:rPr lang="en-US" altLang="zh-CN" sz="2800" kern="100" dirty="0">
                <a:latin typeface="Times New Roman" panose="02020603050405020304" pitchFamily="18" charset="0"/>
                <a:ea typeface="方正中等线简体" panose="03000509000000000000" pitchFamily="65" charset="-122"/>
              </a:rPr>
              <a:t>2 m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252979" y="4392559"/>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7" name="圆角矩形 26">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9" name="圆角矩形 28">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0" name="圆角矩形 29">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173058" name="Picture 2" descr="3-12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0280" y="2018436"/>
            <a:ext cx="2829542" cy="28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7"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pSp>
        <p:nvGrpSpPr>
          <p:cNvPr id="29" name="组合 28"/>
          <p:cNvGrpSpPr/>
          <p:nvPr/>
        </p:nvGrpSpPr>
        <p:grpSpPr>
          <a:xfrm>
            <a:off x="471041" y="405458"/>
            <a:ext cx="11248331" cy="5565488"/>
            <a:chOff x="471835" y="934424"/>
            <a:chExt cx="11248331" cy="5565488"/>
          </a:xfrm>
        </p:grpSpPr>
        <p:sp>
          <p:nvSpPr>
            <p:cNvPr id="30" name="圆角矩形 29"/>
            <p:cNvSpPr/>
            <p:nvPr/>
          </p:nvSpPr>
          <p:spPr>
            <a:xfrm>
              <a:off x="471835" y="1094414"/>
              <a:ext cx="11248331" cy="5405498"/>
            </a:xfrm>
            <a:prstGeom prst="roundRect">
              <a:avLst>
                <a:gd name="adj" fmla="val 202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6"/>
            <a:stretch>
              <a:fillRect/>
            </a:stretch>
          </p:blipFill>
          <p:spPr>
            <a:xfrm>
              <a:off x="850294" y="934424"/>
              <a:ext cx="695238" cy="314286"/>
            </a:xfrm>
            <a:prstGeom prst="rect">
              <a:avLst/>
            </a:prstGeom>
          </p:spPr>
        </p:pic>
        <p:sp>
          <p:nvSpPr>
            <p:cNvPr id="32" name="文本框 3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3" name="矩形 32"/>
          <p:cNvSpPr/>
          <p:nvPr/>
        </p:nvSpPr>
        <p:spPr>
          <a:xfrm>
            <a:off x="605206" y="707967"/>
            <a:ext cx="10818592" cy="5262979"/>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衍射现象是一切波所特有的现象，两列波遇到</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宽为</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3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的障碍物，会发生衍射现象，</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弧</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的间距为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，则这两列波的波长</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λ</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波速公式得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由题图可知，两列波的波峰能同时到达</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E</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点，所以该点振动加强，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E</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点为振动加强点，其振幅为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 cm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内运动的路程为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7"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8" name="圆角矩形 27">
            <a:hlinkClick r:id="rId18"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79215173"/>
              </p:ext>
            </p:extLst>
          </p:nvPr>
        </p:nvGraphicFramePr>
        <p:xfrm>
          <a:off x="3715164" y="2525962"/>
          <a:ext cx="1019175" cy="1057275"/>
        </p:xfrm>
        <a:graphic>
          <a:graphicData uri="http://schemas.openxmlformats.org/presentationml/2006/ole">
            <mc:AlternateContent xmlns:mc="http://schemas.openxmlformats.org/markup-compatibility/2006">
              <mc:Choice xmlns:v="urn:schemas-microsoft-com:vml" Requires="v">
                <p:oleObj spid="_x0000_s62309" name="文档" r:id="rId19" imgW="1025744" imgH="1060449" progId="Word.Document.12">
                  <p:embed/>
                </p:oleObj>
              </mc:Choice>
              <mc:Fallback>
                <p:oleObj name="文档" r:id="rId19" imgW="1025744" imgH="1060449" progId="Word.Document.12">
                  <p:embed/>
                  <p:pic>
                    <p:nvPicPr>
                      <p:cNvPr id="0" name=""/>
                      <p:cNvPicPr/>
                      <p:nvPr/>
                    </p:nvPicPr>
                    <p:blipFill>
                      <a:blip r:embed="rId20"/>
                      <a:stretch>
                        <a:fillRect/>
                      </a:stretch>
                    </p:blipFill>
                    <p:spPr>
                      <a:xfrm>
                        <a:off x="3715164" y="2525962"/>
                        <a:ext cx="1019175" cy="1057275"/>
                      </a:xfrm>
                      <a:prstGeom prst="rect">
                        <a:avLst/>
                      </a:prstGeom>
                    </p:spPr>
                  </p:pic>
                </p:oleObj>
              </mc:Fallback>
            </mc:AlternateContent>
          </a:graphicData>
        </a:graphic>
      </p:graphicFrame>
      <p:graphicFrame>
        <p:nvGraphicFramePr>
          <p:cNvPr id="37" name="对象 36"/>
          <p:cNvGraphicFramePr>
            <a:graphicFrameLocks noChangeAspect="1"/>
          </p:cNvGraphicFramePr>
          <p:nvPr>
            <p:extLst>
              <p:ext uri="{D42A27DB-BD31-4B8C-83A1-F6EECF244321}">
                <p14:modId xmlns:p14="http://schemas.microsoft.com/office/powerpoint/2010/main" val="1136545700"/>
              </p:ext>
            </p:extLst>
          </p:nvPr>
        </p:nvGraphicFramePr>
        <p:xfrm>
          <a:off x="10137081" y="4456760"/>
          <a:ext cx="1019175" cy="1057275"/>
        </p:xfrm>
        <a:graphic>
          <a:graphicData uri="http://schemas.openxmlformats.org/presentationml/2006/ole">
            <mc:AlternateContent xmlns:mc="http://schemas.openxmlformats.org/markup-compatibility/2006">
              <mc:Choice xmlns:v="urn:schemas-microsoft-com:vml" Requires="v">
                <p:oleObj spid="_x0000_s62310" name="文档" r:id="rId21" imgW="1025744" imgH="1062251" progId="Word.Document.12">
                  <p:embed/>
                </p:oleObj>
              </mc:Choice>
              <mc:Fallback>
                <p:oleObj name="文档" r:id="rId21" imgW="1025744" imgH="1062251" progId="Word.Document.12">
                  <p:embed/>
                  <p:pic>
                    <p:nvPicPr>
                      <p:cNvPr id="0" name=""/>
                      <p:cNvPicPr/>
                      <p:nvPr/>
                    </p:nvPicPr>
                    <p:blipFill>
                      <a:blip r:embed="rId22"/>
                      <a:stretch>
                        <a:fillRect/>
                      </a:stretch>
                    </p:blipFill>
                    <p:spPr>
                      <a:xfrm>
                        <a:off x="10137081" y="4456760"/>
                        <a:ext cx="1019175" cy="1057275"/>
                      </a:xfrm>
                      <a:prstGeom prst="rect">
                        <a:avLst/>
                      </a:prstGeom>
                    </p:spPr>
                  </p:pic>
                </p:oleObj>
              </mc:Fallback>
            </mc:AlternateContent>
          </a:graphicData>
        </a:graphic>
      </p:graphicFrame>
      <p:pic>
        <p:nvPicPr>
          <p:cNvPr id="39" name="Picture 2" descr="3-129"/>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9780" y="680463"/>
            <a:ext cx="2598034" cy="263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7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blinds(horizontal)">
                                      <p:cBhvr>
                                        <p:cTn id="10" dur="500"/>
                                        <p:tgtEl>
                                          <p:spTgt spid="3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Effect transition="in" filter="blinds(horizontal)">
                                      <p:cBhvr>
                                        <p:cTn id="13" dur="500"/>
                                        <p:tgtEl>
                                          <p:spTgt spid="3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xEl>
                                              <p:pRg st="2" end="2"/>
                                            </p:txEl>
                                          </p:spTgt>
                                        </p:tgtEl>
                                        <p:attrNameLst>
                                          <p:attrName>style.visibility</p:attrName>
                                        </p:attrNameLst>
                                      </p:cBhvr>
                                      <p:to>
                                        <p:strVal val="visible"/>
                                      </p:to>
                                    </p:set>
                                    <p:animEffect transition="in" filter="blinds(horizontal)">
                                      <p:cBhvr>
                                        <p:cTn id="16" dur="500"/>
                                        <p:tgtEl>
                                          <p:spTgt spid="3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animEffect transition="in" filter="blinds(horizontal)">
                                      <p:cBhvr>
                                        <p:cTn id="19" dur="500"/>
                                        <p:tgtEl>
                                          <p:spTgt spid="3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3">
                                            <p:txEl>
                                              <p:pRg st="4" end="4"/>
                                            </p:txEl>
                                          </p:spTgt>
                                        </p:tgtEl>
                                        <p:attrNameLst>
                                          <p:attrName>style.visibility</p:attrName>
                                        </p:attrNameLst>
                                      </p:cBhvr>
                                      <p:to>
                                        <p:strVal val="visible"/>
                                      </p:to>
                                    </p:set>
                                    <p:animEffect transition="in" filter="blinds(horizontal)">
                                      <p:cBhvr>
                                        <p:cTn id="22" dur="500"/>
                                        <p:tgtEl>
                                          <p:spTgt spid="3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3">
                                            <p:txEl>
                                              <p:pRg st="5" end="5"/>
                                            </p:txEl>
                                          </p:spTgt>
                                        </p:tgtEl>
                                        <p:attrNameLst>
                                          <p:attrName>style.visibility</p:attrName>
                                        </p:attrNameLst>
                                      </p:cBhvr>
                                      <p:to>
                                        <p:strVal val="visible"/>
                                      </p:to>
                                    </p:set>
                                    <p:animEffect transition="in" filter="blinds(horizontal)">
                                      <p:cBhvr>
                                        <p:cTn id="25" dur="500"/>
                                        <p:tgtEl>
                                          <p:spTgt spid="3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par>
                                <p:cTn id="29" presetID="3" presetClass="entr" presetSubtype="1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par>
                                <p:cTn id="32" presetID="3" presetClass="entr" presetSubtype="1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54027"/>
            <a:ext cx="11412000" cy="594006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佛山市高二期中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某同学设计了如图甲所示的地震测量装置，水平方向</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和竖直方向</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的构造相同。在某次测量中发现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方向上位移传感器先出现图像，经过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方向上位移传感器也开始出现图像，其振动图像如图乙所示，已知当地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波的传播速度是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km/s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波的传播速度是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km/s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方向传感器接收到的是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波振动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该地震波的振动周期是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 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该次地震中心与测试点距离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km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两重球处于平衡位置时弹簧弹力均为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253033" y="4043958"/>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8" name="圆角矩形 17">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17" name="圆角矩形 16">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0" name="圆角矩形 19">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174082" name="Picture 2" descr="ZJ3-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055" y="2997746"/>
            <a:ext cx="5409187" cy="232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8" name="圆角矩形 27">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9" name="圆角矩形 28">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7" name="组合 26"/>
          <p:cNvGrpSpPr/>
          <p:nvPr/>
        </p:nvGrpSpPr>
        <p:grpSpPr>
          <a:xfrm>
            <a:off x="471041" y="270967"/>
            <a:ext cx="11248331" cy="5607098"/>
            <a:chOff x="471835" y="934424"/>
            <a:chExt cx="11248331" cy="5607098"/>
          </a:xfrm>
        </p:grpSpPr>
        <p:sp>
          <p:nvSpPr>
            <p:cNvPr id="30" name="圆角矩形 29"/>
            <p:cNvSpPr/>
            <p:nvPr/>
          </p:nvSpPr>
          <p:spPr>
            <a:xfrm>
              <a:off x="471835" y="1094413"/>
              <a:ext cx="11248331" cy="5447109"/>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7"/>
            <a:stretch>
              <a:fillRect/>
            </a:stretch>
          </p:blipFill>
          <p:spPr>
            <a:xfrm>
              <a:off x="850294" y="934424"/>
              <a:ext cx="695238" cy="314286"/>
            </a:xfrm>
            <a:prstGeom prst="rect">
              <a:avLst/>
            </a:prstGeom>
          </p:spPr>
        </p:pic>
        <p:sp>
          <p:nvSpPr>
            <p:cNvPr id="42" name="文本框 4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3" name="矩形 42"/>
          <p:cNvSpPr/>
          <p:nvPr/>
        </p:nvSpPr>
        <p:spPr>
          <a:xfrm>
            <a:off x="659563" y="526873"/>
            <a:ext cx="10836243" cy="5262979"/>
          </a:xfrm>
          <a:prstGeom prst="rect">
            <a:avLst/>
          </a:prstGeom>
        </p:spPr>
        <p:txBody>
          <a:bodyPr wrap="square">
            <a:spAutoFit/>
          </a:bodyPr>
          <a:lstStyle/>
          <a:p>
            <a:pPr algn="just">
              <a:lnSpc>
                <a:spcPct val="150000"/>
              </a:lnSpc>
              <a:spcAft>
                <a:spcPts val="0"/>
              </a:spcAft>
              <a:tabLst>
                <a:tab pos="2250440" algn="l"/>
              </a:tabLs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波的传播速度较快，根据题意</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经</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过</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方向上位移传感器也</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开</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始</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出现图像，所以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方向传感器</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接</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收到</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的是</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波振动，故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方向的振动图像可知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0.1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题意可知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km/</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km/s</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，该次地震中心与测试点距离为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km/</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km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错误；</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方向的重球处于平衡位置时弹簧弹力等于重球的重力，故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2" descr="ZJ3-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8627" y="693490"/>
            <a:ext cx="5409187" cy="232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43">
                                            <p:txEl>
                                              <p:pRg st="0" end="0"/>
                                            </p:txEl>
                                          </p:spTgt>
                                        </p:tgtEl>
                                        <p:attrNameLst>
                                          <p:attrName>style.visibility</p:attrName>
                                        </p:attrNameLst>
                                      </p:cBhvr>
                                      <p:to>
                                        <p:strVal val="visible"/>
                                      </p:to>
                                    </p:set>
                                    <p:animEffect transition="in" filter="blinds(horizontal)">
                                      <p:cBhvr>
                                        <p:cTn id="10" dur="500"/>
                                        <p:tgtEl>
                                          <p:spTgt spid="4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3">
                                            <p:txEl>
                                              <p:pRg st="1" end="1"/>
                                            </p:txEl>
                                          </p:spTgt>
                                        </p:tgtEl>
                                        <p:attrNameLst>
                                          <p:attrName>style.visibility</p:attrName>
                                        </p:attrNameLst>
                                      </p:cBhvr>
                                      <p:to>
                                        <p:strVal val="visible"/>
                                      </p:to>
                                    </p:set>
                                    <p:animEffect transition="in" filter="blinds(horizontal)">
                                      <p:cBhvr>
                                        <p:cTn id="13" dur="500"/>
                                        <p:tgtEl>
                                          <p:spTgt spid="4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3">
                                            <p:txEl>
                                              <p:pRg st="2" end="2"/>
                                            </p:txEl>
                                          </p:spTgt>
                                        </p:tgtEl>
                                        <p:attrNameLst>
                                          <p:attrName>style.visibility</p:attrName>
                                        </p:attrNameLst>
                                      </p:cBhvr>
                                      <p:to>
                                        <p:strVal val="visible"/>
                                      </p:to>
                                    </p:set>
                                    <p:animEffect transition="in" filter="blinds(horizontal)">
                                      <p:cBhvr>
                                        <p:cTn id="16" dur="500"/>
                                        <p:tgtEl>
                                          <p:spTgt spid="4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3">
                                            <p:txEl>
                                              <p:pRg st="3" end="3"/>
                                            </p:txEl>
                                          </p:spTgt>
                                        </p:tgtEl>
                                        <p:attrNameLst>
                                          <p:attrName>style.visibility</p:attrName>
                                        </p:attrNameLst>
                                      </p:cBhvr>
                                      <p:to>
                                        <p:strVal val="visible"/>
                                      </p:to>
                                    </p:set>
                                    <p:animEffect transition="in" filter="blinds(horizontal)">
                                      <p:cBhvr>
                                        <p:cTn id="19" dur="500"/>
                                        <p:tgtEl>
                                          <p:spTgt spid="4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3">
                                            <p:txEl>
                                              <p:pRg st="4" end="4"/>
                                            </p:txEl>
                                          </p:spTgt>
                                        </p:tgtEl>
                                        <p:attrNameLst>
                                          <p:attrName>style.visibility</p:attrName>
                                        </p:attrNameLst>
                                      </p:cBhvr>
                                      <p:to>
                                        <p:strVal val="visible"/>
                                      </p:to>
                                    </p:set>
                                    <p:animEffect transition="in" filter="blinds(horizontal)">
                                      <p:cBhvr>
                                        <p:cTn id="22" dur="500"/>
                                        <p:tgtEl>
                                          <p:spTgt spid="4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3">
                                            <p:txEl>
                                              <p:pRg st="5" end="5"/>
                                            </p:txEl>
                                          </p:spTgt>
                                        </p:tgtEl>
                                        <p:attrNameLst>
                                          <p:attrName>style.visibility</p:attrName>
                                        </p:attrNameLst>
                                      </p:cBhvr>
                                      <p:to>
                                        <p:strVal val="visible"/>
                                      </p:to>
                                    </p:set>
                                    <p:animEffect transition="in" filter="blinds(horizontal)">
                                      <p:cBhvr>
                                        <p:cTn id="25" dur="500"/>
                                        <p:tgtEl>
                                          <p:spTgt spid="4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3">
                                            <p:txEl>
                                              <p:pRg st="6" end="6"/>
                                            </p:txEl>
                                          </p:spTgt>
                                        </p:tgtEl>
                                        <p:attrNameLst>
                                          <p:attrName>style.visibility</p:attrName>
                                        </p:attrNameLst>
                                      </p:cBhvr>
                                      <p:to>
                                        <p:strVal val="visible"/>
                                      </p:to>
                                    </p:set>
                                    <p:animEffect transition="in" filter="blinds(horizontal)">
                                      <p:cBhvr>
                                        <p:cTn id="28" dur="500"/>
                                        <p:tgtEl>
                                          <p:spTgt spid="43">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49474"/>
            <a:ext cx="11412000" cy="4647402"/>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四川省甘孜州高二期中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一列简谐横波沿直线由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传播，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0.45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处质点的振动图像。当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处质点运动到波峰位置时，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处质点刚好到达平衡位置且向</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轴正方向运动，这列波的波速可能是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A.1.5 m/s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B.3.0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C.4.5 m/s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D.6.0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4"/>
          <p:cNvSpPr txBox="1"/>
          <p:nvPr/>
        </p:nvSpPr>
        <p:spPr>
          <a:xfrm>
            <a:off x="270549" y="3799261"/>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17" name="圆角矩形 16">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18" name="圆角矩形 17">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175106" name="Picture 2" descr="3-13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1812" y="2781722"/>
            <a:ext cx="3409902" cy="19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矩形 18"/>
          <p:cNvSpPr/>
          <p:nvPr/>
        </p:nvSpPr>
        <p:spPr>
          <a:xfrm>
            <a:off x="712389" y="984014"/>
            <a:ext cx="10765634"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由题图可知周期</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。由题意可知质点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间最简单波形如图所示，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间距和波长的关系为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λ</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0,1,2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4" name="组合 23"/>
          <p:cNvGrpSpPr/>
          <p:nvPr/>
        </p:nvGrpSpPr>
        <p:grpSpPr>
          <a:xfrm>
            <a:off x="471041" y="693490"/>
            <a:ext cx="11248331" cy="3672408"/>
            <a:chOff x="471835" y="934424"/>
            <a:chExt cx="11248331" cy="3672408"/>
          </a:xfrm>
        </p:grpSpPr>
        <p:sp>
          <p:nvSpPr>
            <p:cNvPr id="25" name="圆角矩形 24"/>
            <p:cNvSpPr/>
            <p:nvPr/>
          </p:nvSpPr>
          <p:spPr>
            <a:xfrm>
              <a:off x="471835" y="1094414"/>
              <a:ext cx="11248331" cy="3512418"/>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8" name="图片 27"/>
            <p:cNvPicPr>
              <a:picLocks noChangeAspect="1"/>
            </p:cNvPicPr>
            <p:nvPr/>
          </p:nvPicPr>
          <p:blipFill>
            <a:blip r:embed="rId15"/>
            <a:stretch>
              <a:fillRect/>
            </a:stretch>
          </p:blipFill>
          <p:spPr>
            <a:xfrm>
              <a:off x="850294" y="934424"/>
              <a:ext cx="695238" cy="314286"/>
            </a:xfrm>
            <a:prstGeom prst="rect">
              <a:avLst/>
            </a:prstGeom>
          </p:spPr>
        </p:pic>
        <p:sp>
          <p:nvSpPr>
            <p:cNvPr id="29" name="文本框 2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2" name="圆角矩形 21">
            <a:hlinkClick r:id="rId17"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3" name="圆角矩形 22">
            <a:hlinkClick r:id="rId18"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216189473"/>
              </p:ext>
            </p:extLst>
          </p:nvPr>
        </p:nvGraphicFramePr>
        <p:xfrm>
          <a:off x="6669525" y="1538536"/>
          <a:ext cx="815975" cy="1068388"/>
        </p:xfrm>
        <a:graphic>
          <a:graphicData uri="http://schemas.openxmlformats.org/presentationml/2006/ole">
            <mc:AlternateContent xmlns:mc="http://schemas.openxmlformats.org/markup-compatibility/2006">
              <mc:Choice xmlns:v="urn:schemas-microsoft-com:vml" Requires="v">
                <p:oleObj spid="_x0000_s154975" name="文档" r:id="rId19" imgW="816277" imgH="1070184" progId="Word.Document.12">
                  <p:embed/>
                </p:oleObj>
              </mc:Choice>
              <mc:Fallback>
                <p:oleObj name="文档" r:id="rId19" imgW="816277" imgH="1070184" progId="Word.Document.12">
                  <p:embed/>
                  <p:pic>
                    <p:nvPicPr>
                      <p:cNvPr id="0" name=""/>
                      <p:cNvPicPr/>
                      <p:nvPr/>
                    </p:nvPicPr>
                    <p:blipFill>
                      <a:blip r:embed="rId20"/>
                      <a:stretch>
                        <a:fillRect/>
                      </a:stretch>
                    </p:blipFill>
                    <p:spPr>
                      <a:xfrm>
                        <a:off x="6669525" y="1538536"/>
                        <a:ext cx="815975" cy="1068388"/>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3158444139"/>
              </p:ext>
            </p:extLst>
          </p:nvPr>
        </p:nvGraphicFramePr>
        <p:xfrm>
          <a:off x="800100" y="2432343"/>
          <a:ext cx="7943850" cy="1219200"/>
        </p:xfrm>
        <a:graphic>
          <a:graphicData uri="http://schemas.openxmlformats.org/presentationml/2006/ole">
            <mc:AlternateContent xmlns:mc="http://schemas.openxmlformats.org/markup-compatibility/2006">
              <mc:Choice xmlns:v="urn:schemas-microsoft-com:vml" Requires="v">
                <p:oleObj spid="_x0000_s154976" name="文档" r:id="rId21" imgW="7948263" imgH="1222186" progId="Word.Document.12">
                  <p:embed/>
                </p:oleObj>
              </mc:Choice>
              <mc:Fallback>
                <p:oleObj name="文档" r:id="rId21" imgW="7948263" imgH="1222186" progId="Word.Document.12">
                  <p:embed/>
                  <p:pic>
                    <p:nvPicPr>
                      <p:cNvPr id="0" name=""/>
                      <p:cNvPicPr/>
                      <p:nvPr/>
                    </p:nvPicPr>
                    <p:blipFill>
                      <a:blip r:embed="rId22"/>
                      <a:stretch>
                        <a:fillRect/>
                      </a:stretch>
                    </p:blipFill>
                    <p:spPr>
                      <a:xfrm>
                        <a:off x="800100" y="2432343"/>
                        <a:ext cx="7943850" cy="1219200"/>
                      </a:xfrm>
                      <a:prstGeom prst="rect">
                        <a:avLst/>
                      </a:prstGeom>
                    </p:spPr>
                  </p:pic>
                </p:oleObj>
              </mc:Fallback>
            </mc:AlternateContent>
          </a:graphicData>
        </a:graphic>
      </p:graphicFrame>
      <p:sp>
        <p:nvSpPr>
          <p:cNvPr id="43" name="矩形 42"/>
          <p:cNvSpPr/>
          <p:nvPr/>
        </p:nvSpPr>
        <p:spPr>
          <a:xfrm>
            <a:off x="712389" y="3357786"/>
            <a:ext cx="10765634" cy="668901"/>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4.5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4966" name="Picture 342" descr="3-131"/>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6313" y="2349674"/>
            <a:ext cx="2557485" cy="191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linds(horizontal)">
                                      <p:cBhvr>
                                        <p:cTn id="19" dur="500"/>
                                        <p:tgtEl>
                                          <p:spTgt spid="43"/>
                                        </p:tgtEl>
                                      </p:cBhvr>
                                    </p:animEffect>
                                  </p:childTnLst>
                                </p:cTn>
                              </p:par>
                              <p:par>
                                <p:cTn id="20" presetID="3" presetClass="entr" presetSubtype="10" fill="hold" nodeType="withEffect">
                                  <p:stCondLst>
                                    <p:cond delay="0"/>
                                  </p:stCondLst>
                                  <p:childTnLst>
                                    <p:set>
                                      <p:cBhvr>
                                        <p:cTn id="21" dur="1" fill="hold">
                                          <p:stCondLst>
                                            <p:cond delay="0"/>
                                          </p:stCondLst>
                                        </p:cTn>
                                        <p:tgtEl>
                                          <p:spTgt spid="154966"/>
                                        </p:tgtEl>
                                        <p:attrNameLst>
                                          <p:attrName>style.visibility</p:attrName>
                                        </p:attrNameLst>
                                      </p:cBhvr>
                                      <p:to>
                                        <p:strVal val="visible"/>
                                      </p:to>
                                    </p:set>
                                    <p:animEffect transition="in" filter="blinds(horizontal)">
                                      <p:cBhvr>
                                        <p:cTn id="22" dur="500"/>
                                        <p:tgtEl>
                                          <p:spTgt spid="154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66228" y="352500"/>
            <a:ext cx="11457956" cy="529373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二、多项选择题</a:t>
            </a:r>
            <a:endParaRPr lang="zh-CN" altLang="zh-CN" sz="10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一列横波沿水平方向传播，质点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平衡位置位于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平衡位置位于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的振动图像如图甲所示，图乙是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时该波的图像。下列说法正确的是</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该波速为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m/s</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该波沿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轴正方向传播</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速度为零</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处于波峰位置时，质点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处于波谷位置</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7" name="圆角矩形 36">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8" name="圆角矩形 37">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176130" name="Picture 2" descr="ZJ3-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5532" y="2559817"/>
            <a:ext cx="5901291" cy="216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4"/>
          <p:cNvSpPr txBox="1"/>
          <p:nvPr/>
        </p:nvSpPr>
        <p:spPr>
          <a:xfrm>
            <a:off x="236250" y="2975260"/>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30" name="TextBox 14"/>
          <p:cNvSpPr txBox="1"/>
          <p:nvPr/>
        </p:nvSpPr>
        <p:spPr>
          <a:xfrm>
            <a:off x="236250" y="4871742"/>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矩形 26"/>
          <p:cNvSpPr/>
          <p:nvPr/>
        </p:nvSpPr>
        <p:spPr>
          <a:xfrm>
            <a:off x="708650" y="558901"/>
            <a:ext cx="4735702" cy="2186496"/>
          </a:xfrm>
          <a:prstGeom prst="rect">
            <a:avLst/>
          </a:prstGeom>
        </p:spPr>
        <p:txBody>
          <a:bodyPr wrap="square">
            <a:spAutoFit/>
          </a:bodyPr>
          <a:lstStyle/>
          <a:p>
            <a:pPr algn="just">
              <a:lnSpc>
                <a:spcPct val="17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由题图甲知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，由题图乙知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 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，则波速</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grpSp>
        <p:nvGrpSpPr>
          <p:cNvPr id="29" name="组合 28"/>
          <p:cNvGrpSpPr/>
          <p:nvPr/>
        </p:nvGrpSpPr>
        <p:grpSpPr>
          <a:xfrm>
            <a:off x="471041" y="333450"/>
            <a:ext cx="11248331" cy="5832648"/>
            <a:chOff x="471835" y="934424"/>
            <a:chExt cx="11248331" cy="5832648"/>
          </a:xfrm>
        </p:grpSpPr>
        <p:sp>
          <p:nvSpPr>
            <p:cNvPr id="30" name="圆角矩形 29"/>
            <p:cNvSpPr/>
            <p:nvPr/>
          </p:nvSpPr>
          <p:spPr>
            <a:xfrm>
              <a:off x="471835" y="1094413"/>
              <a:ext cx="11248331" cy="5672659"/>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5"/>
            <a:stretch>
              <a:fillRect/>
            </a:stretch>
          </p:blipFill>
          <p:spPr>
            <a:xfrm>
              <a:off x="850294" y="934424"/>
              <a:ext cx="695238" cy="314286"/>
            </a:xfrm>
            <a:prstGeom prst="rect">
              <a:avLst/>
            </a:prstGeom>
          </p:spPr>
        </p:pic>
        <p:sp>
          <p:nvSpPr>
            <p:cNvPr id="32" name="文本框 3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6" name="圆角矩形 35">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5" name="圆角矩形 34">
            <a:hlinkClick r:id="rId17"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8" name="圆角矩形 37">
            <a:hlinkClick r:id="rId18"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37" name="矩形 36"/>
          <p:cNvSpPr/>
          <p:nvPr/>
        </p:nvSpPr>
        <p:spPr>
          <a:xfrm>
            <a:off x="708649" y="2709714"/>
            <a:ext cx="10773115" cy="3242170"/>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结合题图甲，</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向下运动，由题图乙根据</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上下坡</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法可判断，该波沿</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轴负方向传播，此时质点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速度为正方向最大，故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题图乙知，质点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的平衡位置相距半个波长，所以当质点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处于波峰位置时，质点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处于波谷位置，故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89426355"/>
              </p:ext>
            </p:extLst>
          </p:nvPr>
        </p:nvGraphicFramePr>
        <p:xfrm>
          <a:off x="4762028" y="1257848"/>
          <a:ext cx="973138" cy="1182688"/>
        </p:xfrm>
        <a:graphic>
          <a:graphicData uri="http://schemas.openxmlformats.org/presentationml/2006/ole">
            <mc:AlternateContent xmlns:mc="http://schemas.openxmlformats.org/markup-compatibility/2006">
              <mc:Choice xmlns:v="urn:schemas-microsoft-com:vml" Requires="v">
                <p:oleObj spid="_x0000_s179206" name="文档" r:id="rId19" imgW="972478" imgH="1182683" progId="Word.Document.12">
                  <p:embed/>
                </p:oleObj>
              </mc:Choice>
              <mc:Fallback>
                <p:oleObj name="文档" r:id="rId19" imgW="972478" imgH="1182683" progId="Word.Document.12">
                  <p:embed/>
                  <p:pic>
                    <p:nvPicPr>
                      <p:cNvPr id="0" name=""/>
                      <p:cNvPicPr/>
                      <p:nvPr/>
                    </p:nvPicPr>
                    <p:blipFill>
                      <a:blip r:embed="rId20"/>
                      <a:stretch>
                        <a:fillRect/>
                      </a:stretch>
                    </p:blipFill>
                    <p:spPr>
                      <a:xfrm>
                        <a:off x="4762028" y="1257848"/>
                        <a:ext cx="973138" cy="1182688"/>
                      </a:xfrm>
                      <a:prstGeom prst="rect">
                        <a:avLst/>
                      </a:prstGeom>
                    </p:spPr>
                  </p:pic>
                </p:oleObj>
              </mc:Fallback>
            </mc:AlternateContent>
          </a:graphicData>
        </a:graphic>
      </p:graphicFrame>
      <p:pic>
        <p:nvPicPr>
          <p:cNvPr id="40" name="Picture 2" descr="ZJ3-9"/>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7104" y="621482"/>
            <a:ext cx="5671025" cy="20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linds(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55037"/>
            <a:ext cx="11412000" cy="392688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spc="10" dirty="0">
                <a:latin typeface="Times New Roman" panose="02020603050405020304" pitchFamily="18" charset="0"/>
                <a:ea typeface="方正中等线简体" panose="03000509000000000000" pitchFamily="65" charset="-122"/>
                <a:cs typeface="Times New Roman" panose="02020603050405020304" pitchFamily="18" charset="0"/>
              </a:rPr>
              <a:t>如图所示，一列沿</a:t>
            </a:r>
            <a:r>
              <a:rPr lang="en-US" altLang="zh-CN" sz="2800" i="1" kern="100" spc="1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spc="10" dirty="0">
                <a:latin typeface="Times New Roman" panose="02020603050405020304" pitchFamily="18" charset="0"/>
                <a:ea typeface="方正中等线简体" panose="03000509000000000000" pitchFamily="65" charset="-122"/>
                <a:cs typeface="Times New Roman" panose="02020603050405020304" pitchFamily="18" charset="0"/>
              </a:rPr>
              <a:t>轴正方向传播的简谐横波在</a:t>
            </a:r>
            <a:r>
              <a:rPr lang="en-US" altLang="zh-CN" sz="2800" i="1" kern="100" spc="1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spc="1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spc="10" dirty="0">
                <a:latin typeface="Times New Roman" panose="02020603050405020304" pitchFamily="18" charset="0"/>
                <a:ea typeface="方正中等线简体" panose="03000509000000000000" pitchFamily="65" charset="-122"/>
                <a:cs typeface="Times New Roman" panose="02020603050405020304" pitchFamily="18" charset="0"/>
              </a:rPr>
              <a:t>时刻恰好传到</a:t>
            </a:r>
            <a:r>
              <a:rPr lang="en-US" altLang="zh-CN" sz="2800" i="1" kern="100" spc="1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 dirty="0">
                <a:latin typeface="Times New Roman" panose="02020603050405020304" pitchFamily="18" charset="0"/>
                <a:ea typeface="方正中等线简体" panose="03000509000000000000" pitchFamily="65" charset="-122"/>
                <a:cs typeface="Times New Roman" panose="02020603050405020304" pitchFamily="18" charset="0"/>
              </a:rPr>
              <a:t>点，波速大小</a:t>
            </a:r>
            <a:r>
              <a:rPr lang="en-US" altLang="zh-CN" sz="2800" i="1" kern="100" spc="1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spc="1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0.6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质点的横坐标为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1.26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该列波的振幅是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，波长是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0.24 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的振动方程为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10sin 5π</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再过一个周期，质点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向右传播的路程为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 cm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第一次到达波峰的时刻是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0"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3" name="圆角矩形 42">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TextBox 14"/>
          <p:cNvSpPr txBox="1"/>
          <p:nvPr/>
        </p:nvSpPr>
        <p:spPr>
          <a:xfrm>
            <a:off x="262558" y="262083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3" name="圆角矩形 22">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2" name="圆角矩形 31">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1" name="TextBox 14"/>
          <p:cNvSpPr txBox="1"/>
          <p:nvPr/>
        </p:nvSpPr>
        <p:spPr>
          <a:xfrm>
            <a:off x="262558" y="3871367"/>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77154" name="Picture 2" descr="3-13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2685" y="2330659"/>
            <a:ext cx="3342714" cy="154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708649" y="938089"/>
            <a:ext cx="10773115" cy="474591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由题图可知，振幅</a:t>
            </a:r>
            <a:r>
              <a:rPr lang="en-US" altLang="zh-CN" sz="2800" i="1"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10 cm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，波长</a:t>
            </a:r>
            <a:r>
              <a:rPr lang="en-US" altLang="zh-CN" sz="2800" i="1" kern="100" dirty="0">
                <a:latin typeface="Times New Roman" panose="02020603050405020304" pitchFamily="18" charset="0"/>
                <a:ea typeface="楷体_GB2312" panose="02010609030101010101" pitchFamily="49" charset="-122"/>
              </a:rPr>
              <a:t>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0.24 m</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rPr>
              <a:t>λf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kern="100" dirty="0">
                <a:latin typeface="Times New Roman" panose="02020603050405020304" pitchFamily="18" charset="0"/>
                <a:ea typeface="楷体_GB2312" panose="02010609030101010101" pitchFamily="49" charset="-122"/>
              </a:rPr>
              <a:t>  </a:t>
            </a:r>
            <a:r>
              <a:rPr lang="en-US" altLang="zh-CN" sz="2800" kern="100" dirty="0" smtClean="0">
                <a:latin typeface="Times New Roman" panose="02020603050405020304" pitchFamily="18" charset="0"/>
                <a:ea typeface="楷体_GB2312" panose="02010609030101010101" pitchFamily="49" charset="-122"/>
              </a:rPr>
              <a:t>                                         </a:t>
            </a:r>
            <a:r>
              <a:rPr lang="en-US" altLang="zh-CN" sz="2800" i="1" kern="100" dirty="0">
                <a:latin typeface="Times New Roman" panose="02020603050405020304" pitchFamily="18" charset="0"/>
                <a:ea typeface="楷体_GB2312" panose="02010609030101010101" pitchFamily="49" charset="-122"/>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时刻</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质</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8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点</a:t>
            </a:r>
            <a:r>
              <a:rPr lang="en-US" altLang="zh-CN" sz="2800" i="1"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正通过平衡位置向下起振，则质点</a:t>
            </a:r>
            <a:r>
              <a:rPr lang="en-US" altLang="zh-CN" sz="2800" i="1"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的振动方程为</a:t>
            </a:r>
            <a:r>
              <a:rPr lang="en-US" altLang="zh-CN" sz="2800" i="1" kern="100" dirty="0">
                <a:latin typeface="Times New Roman" panose="02020603050405020304" pitchFamily="18" charset="0"/>
                <a:ea typeface="楷体_GB2312" panose="02010609030101010101" pitchFamily="49" charset="-122"/>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rPr>
              <a:t>A</a:t>
            </a:r>
            <a:r>
              <a:rPr lang="en-US" altLang="zh-CN" sz="2800" kern="100" dirty="0" err="1">
                <a:latin typeface="Times New Roman" panose="02020603050405020304" pitchFamily="18" charset="0"/>
                <a:ea typeface="楷体_GB2312" panose="02010609030101010101" pitchFamily="49" charset="-122"/>
              </a:rPr>
              <a:t>sin</a:t>
            </a:r>
            <a:r>
              <a:rPr lang="en-US" altLang="zh-CN" sz="2800" kern="100" dirty="0">
                <a:latin typeface="Times New Roman" panose="02020603050405020304" pitchFamily="18" charset="0"/>
                <a:ea typeface="楷体_GB2312" panose="02010609030101010101" pitchFamily="49" charset="-122"/>
              </a:rPr>
              <a:t> </a:t>
            </a:r>
            <a:r>
              <a:rPr lang="en-US" altLang="zh-CN" sz="2800" kern="100" dirty="0" smtClean="0">
                <a:latin typeface="Times New Roman" panose="02020603050405020304" pitchFamily="18" charset="0"/>
                <a:ea typeface="楷体_GB2312" panose="02010609030101010101" pitchFamily="49" charset="-122"/>
              </a:rPr>
              <a:t>2π</a:t>
            </a:r>
            <a:r>
              <a:rPr lang="en-US" altLang="zh-CN" sz="2800" i="1" kern="100" dirty="0" err="1" smtClean="0">
                <a:latin typeface="Times New Roman" panose="02020603050405020304" pitchFamily="18" charset="0"/>
                <a:ea typeface="楷体_GB2312" panose="02010609030101010101" pitchFamily="49" charset="-122"/>
              </a:rPr>
              <a:t>ft</a:t>
            </a:r>
            <a:endParaRPr lang="en-US" altLang="zh-CN" sz="2800" i="1" kern="100" dirty="0" smtClean="0">
              <a:latin typeface="Times New Roman" panose="02020603050405020304" pitchFamily="18" charset="0"/>
              <a:ea typeface="楷体_GB2312" panose="02010609030101010101" pitchFamily="49" charset="-122"/>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10sin 5π</a:t>
            </a:r>
            <a:r>
              <a:rPr lang="en-US" altLang="zh-CN" sz="2800" i="1" kern="100" dirty="0">
                <a:latin typeface="Times New Roman" panose="02020603050405020304" pitchFamily="18" charset="0"/>
                <a:ea typeface="楷体_GB2312" panose="02010609030101010101" pitchFamily="49" charset="-122"/>
              </a:rPr>
              <a:t>t</a:t>
            </a:r>
            <a:r>
              <a:rPr lang="en-US" altLang="zh-CN" sz="2800" kern="100" dirty="0">
                <a:latin typeface="Times New Roman" panose="02020603050405020304" pitchFamily="18" charset="0"/>
                <a:ea typeface="楷体_GB2312" panose="02010609030101010101" pitchFamily="49" charset="-122"/>
              </a:rPr>
              <a:t>(cm)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spc="50" dirty="0" smtClean="0">
                <a:latin typeface="Times New Roman" panose="02020603050405020304" pitchFamily="18" charset="0"/>
                <a:ea typeface="楷体_GB2312" panose="02010609030101010101" pitchFamily="49" charset="-122"/>
                <a:cs typeface="Times New Roman" panose="02020603050405020304" pitchFamily="18" charset="0"/>
              </a:rPr>
              <a:t>该</a:t>
            </a:r>
            <a:r>
              <a:rPr lang="zh-CN" altLang="zh-CN" sz="2800" kern="100" spc="50" dirty="0">
                <a:latin typeface="Times New Roman" panose="02020603050405020304" pitchFamily="18" charset="0"/>
                <a:ea typeface="楷体_GB2312" panose="02010609030101010101" pitchFamily="49" charset="-122"/>
                <a:cs typeface="Times New Roman" panose="02020603050405020304" pitchFamily="18" charset="0"/>
              </a:rPr>
              <a:t>简谐横波向右传播时，质点</a:t>
            </a:r>
            <a:r>
              <a:rPr lang="en-US" altLang="zh-CN" sz="2800" i="1" kern="100" spc="50" dirty="0">
                <a:latin typeface="Times New Roman" panose="02020603050405020304" pitchFamily="18" charset="0"/>
                <a:ea typeface="楷体_GB2312" panose="02010609030101010101" pitchFamily="49" charset="-122"/>
              </a:rPr>
              <a:t>A</a:t>
            </a:r>
            <a:r>
              <a:rPr lang="zh-CN" altLang="zh-CN" sz="2800" kern="100" spc="50" dirty="0">
                <a:latin typeface="Times New Roman" panose="02020603050405020304" pitchFamily="18" charset="0"/>
                <a:ea typeface="楷体_GB2312" panose="02010609030101010101" pitchFamily="49" charset="-122"/>
                <a:cs typeface="Times New Roman" panose="02020603050405020304" pitchFamily="18" charset="0"/>
              </a:rPr>
              <a:t>只上下振动，并不向右移动，故</a:t>
            </a:r>
            <a:r>
              <a:rPr lang="en-US" altLang="zh-CN" sz="2800" kern="100" spc="50" dirty="0">
                <a:latin typeface="Times New Roman" panose="02020603050405020304" pitchFamily="18" charset="0"/>
                <a:ea typeface="楷体_GB2312" panose="02010609030101010101" pitchFamily="49" charset="-122"/>
              </a:rPr>
              <a:t>C</a:t>
            </a:r>
            <a:r>
              <a:rPr lang="zh-CN" altLang="zh-CN" sz="2800" kern="100" spc="5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spc="5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25" name="组合 24"/>
          <p:cNvGrpSpPr/>
          <p:nvPr/>
        </p:nvGrpSpPr>
        <p:grpSpPr>
          <a:xfrm>
            <a:off x="471041" y="621482"/>
            <a:ext cx="11248331" cy="5062522"/>
            <a:chOff x="471835" y="934424"/>
            <a:chExt cx="11248331" cy="5062522"/>
          </a:xfrm>
        </p:grpSpPr>
        <p:sp>
          <p:nvSpPr>
            <p:cNvPr id="29" name="圆角矩形 28"/>
            <p:cNvSpPr/>
            <p:nvPr/>
          </p:nvSpPr>
          <p:spPr>
            <a:xfrm>
              <a:off x="471835" y="1094414"/>
              <a:ext cx="11248331" cy="4902532"/>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3"/>
            <a:stretch>
              <a:fillRect/>
            </a:stretch>
          </p:blipFill>
          <p:spPr>
            <a:xfrm>
              <a:off x="850294" y="934424"/>
              <a:ext cx="695238" cy="314286"/>
            </a:xfrm>
            <a:prstGeom prst="rect">
              <a:avLst/>
            </a:prstGeom>
          </p:spPr>
        </p:pic>
        <p:sp>
          <p:nvSpPr>
            <p:cNvPr id="31" name="文本框 3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圆角矩形 31">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5"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1" name="圆角矩形 40">
            <a:hlinkClick r:id="rId13"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15"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3" name="圆角矩形 22">
            <a:hlinkClick r:id="rId17"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4" name="圆角矩形 23">
            <a:hlinkClick r:id="rId18"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6219494"/>
              </p:ext>
            </p:extLst>
          </p:nvPr>
        </p:nvGraphicFramePr>
        <p:xfrm>
          <a:off x="2278782" y="2113007"/>
          <a:ext cx="4530725" cy="1135063"/>
        </p:xfrm>
        <a:graphic>
          <a:graphicData uri="http://schemas.openxmlformats.org/presentationml/2006/ole">
            <mc:AlternateContent xmlns:mc="http://schemas.openxmlformats.org/markup-compatibility/2006">
              <mc:Choice xmlns:v="urn:schemas-microsoft-com:vml" Requires="v">
                <p:oleObj spid="_x0000_s27555" name="文档" r:id="rId19" imgW="4530191" imgH="1136890" progId="Word.Document.12">
                  <p:embed/>
                </p:oleObj>
              </mc:Choice>
              <mc:Fallback>
                <p:oleObj name="文档" r:id="rId19" imgW="4530191" imgH="1136890" progId="Word.Document.12">
                  <p:embed/>
                  <p:pic>
                    <p:nvPicPr>
                      <p:cNvPr id="0" name=""/>
                      <p:cNvPicPr/>
                      <p:nvPr/>
                    </p:nvPicPr>
                    <p:blipFill>
                      <a:blip r:embed="rId20"/>
                      <a:stretch>
                        <a:fillRect/>
                      </a:stretch>
                    </p:blipFill>
                    <p:spPr>
                      <a:xfrm>
                        <a:off x="2278782" y="2113007"/>
                        <a:ext cx="4530725" cy="1135063"/>
                      </a:xfrm>
                      <a:prstGeom prst="rect">
                        <a:avLst/>
                      </a:prstGeom>
                    </p:spPr>
                  </p:pic>
                </p:oleObj>
              </mc:Fallback>
            </mc:AlternateContent>
          </a:graphicData>
        </a:graphic>
      </p:graphicFrame>
      <p:pic>
        <p:nvPicPr>
          <p:cNvPr id="27" name="Picture 2" descr="3-134"/>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092" y="1197546"/>
            <a:ext cx="3342714" cy="154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93490"/>
            <a:ext cx="11412000" cy="4647402"/>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一、单项选择题</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四川省凉山州高二期末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下列关于波的说法中正确的是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频率不同的两列波相遇也能发生稳定的干涉现象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两列波发生干涉，若两列波在某点引起的振动步调一致，则该点为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加强点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要观察到水波明显的衍射现象，必须使狭缝的宽度远大于水波波长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当观察者靠近波源时，观察者接收到的频率小于波源发出的频率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TextBox 14"/>
          <p:cNvSpPr txBox="1"/>
          <p:nvPr/>
        </p:nvSpPr>
        <p:spPr>
          <a:xfrm>
            <a:off x="262177" y="2684841"/>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7" name="圆角矩形 26">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9" name="圆角矩形 38">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47" name="圆角矩形 46">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95749910"/>
              </p:ext>
            </p:extLst>
          </p:nvPr>
        </p:nvGraphicFramePr>
        <p:xfrm>
          <a:off x="608806" y="981522"/>
          <a:ext cx="10972800" cy="2141538"/>
        </p:xfrm>
        <a:graphic>
          <a:graphicData uri="http://schemas.openxmlformats.org/presentationml/2006/ole">
            <mc:AlternateContent xmlns:mc="http://schemas.openxmlformats.org/markup-compatibility/2006">
              <mc:Choice xmlns:v="urn:schemas-microsoft-com:vml" Requires="v">
                <p:oleObj spid="_x0000_s156812" name="文档" r:id="rId3" imgW="11121409" imgH="2176013" progId="Word.Document.12">
                  <p:embed/>
                </p:oleObj>
              </mc:Choice>
              <mc:Fallback>
                <p:oleObj name="文档" r:id="rId3" imgW="11121409" imgH="2176013" progId="Word.Document.12">
                  <p:embed/>
                  <p:pic>
                    <p:nvPicPr>
                      <p:cNvPr id="0" name=""/>
                      <p:cNvPicPr/>
                      <p:nvPr/>
                    </p:nvPicPr>
                    <p:blipFill>
                      <a:blip r:embed="rId4"/>
                      <a:stretch>
                        <a:fillRect/>
                      </a:stretch>
                    </p:blipFill>
                    <p:spPr>
                      <a:xfrm>
                        <a:off x="608806" y="981522"/>
                        <a:ext cx="10972800" cy="2141538"/>
                      </a:xfrm>
                      <a:prstGeom prst="rect">
                        <a:avLst/>
                      </a:prstGeom>
                    </p:spPr>
                  </p:pic>
                </p:oleObj>
              </mc:Fallback>
            </mc:AlternateContent>
          </a:graphicData>
        </a:graphic>
      </p:graphicFrame>
      <p:grpSp>
        <p:nvGrpSpPr>
          <p:cNvPr id="25" name="组合 24"/>
          <p:cNvGrpSpPr/>
          <p:nvPr/>
        </p:nvGrpSpPr>
        <p:grpSpPr>
          <a:xfrm>
            <a:off x="471041" y="621482"/>
            <a:ext cx="11248331" cy="3960440"/>
            <a:chOff x="471835" y="934424"/>
            <a:chExt cx="11248331" cy="3960440"/>
          </a:xfrm>
        </p:grpSpPr>
        <p:sp>
          <p:nvSpPr>
            <p:cNvPr id="29" name="圆角矩形 28"/>
            <p:cNvSpPr/>
            <p:nvPr/>
          </p:nvSpPr>
          <p:spPr>
            <a:xfrm>
              <a:off x="471835" y="1094414"/>
              <a:ext cx="11248331" cy="3800450"/>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5"/>
            <a:stretch>
              <a:fillRect/>
            </a:stretch>
          </p:blipFill>
          <p:spPr>
            <a:xfrm>
              <a:off x="850294" y="934424"/>
              <a:ext cx="695238" cy="314286"/>
            </a:xfrm>
            <a:prstGeom prst="rect">
              <a:avLst/>
            </a:prstGeom>
          </p:spPr>
        </p:pic>
        <p:sp>
          <p:nvSpPr>
            <p:cNvPr id="31" name="文本框 3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圆角矩形 31">
            <a:hlinkClick r:id="rId6"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7"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3"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4"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1" name="圆角矩形 40">
            <a:hlinkClick r:id="rId15"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6"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17"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18"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3" name="圆角矩形 22">
            <a:hlinkClick r:id="rId19"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4" name="圆角矩形 23">
            <a:hlinkClick r:id="rId20"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27" name="Picture 2" descr="3-134"/>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3849" y="2891948"/>
            <a:ext cx="3342714" cy="154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45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17426"/>
            <a:ext cx="11412000" cy="4542462"/>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在电视剧《西游记》中，孙悟空为朱紫国国王悬丝诊脉，中医悬丝诊脉悬的是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丝</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的是脉搏通过悬丝传过来的振动，即通过机械波判断出病灶的位置与轻重缓急。如图甲，假设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丝</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三个质点，坐标分别为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两质点运动的方向始终相反，波长大于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0.6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时刻，朱紫国国王搭上丝线图中的质点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开始振动，其振动图像如图乙所示，产生的机械波沿丝线向孙悟空传播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1" name="圆角矩形 30">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178178" name="Picture 2" descr="ZJ3-1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213" y="4161079"/>
            <a:ext cx="5331987" cy="206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971644"/>
            <a:ext cx="11412000" cy="3970318"/>
          </a:xfrm>
          <a:prstGeom prst="rect">
            <a:avLst/>
          </a:prstGeom>
        </p:spPr>
        <p:txBody>
          <a:bodyPr wrap="square">
            <a:spAutoFit/>
          </a:bodyPr>
          <a:lstStyle/>
          <a:p>
            <a:pPr algn="just">
              <a:lnSpc>
                <a:spcPct val="150000"/>
              </a:lnSpc>
              <a:tabLst>
                <a:tab pos="2250440" algn="l"/>
              </a:tabLst>
            </a:pP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关于</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该机械波，下列说法正确的是</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tabLst>
                <a:tab pos="225044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波速为</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1.6 m/s</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tabLst>
                <a:tab pos="225044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时，质点</a:t>
            </a:r>
            <a:r>
              <a:rPr lang="en-US" altLang="zh-CN" sz="2800" i="1"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第一次运动到波峰</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tabLst>
                <a:tab pos="225044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i="1"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2.25 s</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内，质点</a:t>
            </a:r>
            <a:r>
              <a:rPr lang="en-US" altLang="zh-CN" sz="2800" i="1"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通过的路程为</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3.5 mm</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tabLst>
                <a:tab pos="2250440" algn="l"/>
              </a:tabLst>
            </a:pPr>
            <a:r>
              <a:rPr lang="en-US" altLang="zh-CN" sz="2800" kern="100" spc="6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spc="6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若孙悟空将丝线的另一端搭在自己的脉搏上，他的脉搏振动频率</a:t>
            </a:r>
            <a:r>
              <a:rPr lang="zh-CN" altLang="zh-CN" sz="2800" kern="100" spc="6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spc="6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tabLst>
                <a:tab pos="225044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Hz</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，则丝线中两列波相遇时能发生稳定的干涉现象</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2</a:t>
            </a:r>
            <a:endParaRPr kumimoji="1" lang="zh-CN" altLang="en-US" sz="1600" kern="0" dirty="0" smtClean="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3</a:t>
            </a:r>
            <a:endParaRPr kumimoji="1" lang="zh-CN" altLang="en-US" sz="1600" kern="0" dirty="0" smtClean="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4</a:t>
            </a:r>
            <a:endParaRPr kumimoji="1" lang="zh-CN" altLang="en-US" sz="1600" kern="0" dirty="0" smtClean="0">
              <a:solidFill>
                <a:prstClr val="white">
                  <a:lumMod val="50000"/>
                </a:prstClr>
              </a:solidFill>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5</a:t>
            </a:r>
            <a:endParaRPr kumimoji="1" lang="zh-CN" altLang="en-US" sz="1600" kern="0" dirty="0" smtClean="0">
              <a:solidFill>
                <a:prstClr val="white">
                  <a:lumMod val="50000"/>
                </a:prstClr>
              </a:solidFill>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6</a:t>
            </a:r>
            <a:endParaRPr kumimoji="1" lang="zh-CN" altLang="en-US" sz="1600" kern="0" dirty="0" smtClean="0">
              <a:solidFill>
                <a:prstClr val="white">
                  <a:lumMod val="50000"/>
                </a:prstClr>
              </a:solidFill>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7</a:t>
            </a:r>
            <a:endParaRPr kumimoji="1" lang="zh-CN" altLang="en-US" sz="1600" kern="0" dirty="0" smtClean="0">
              <a:solidFill>
                <a:prstClr val="white">
                  <a:lumMod val="50000"/>
                </a:prstClr>
              </a:solidFill>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8</a:t>
            </a:r>
            <a:endParaRPr kumimoji="1" lang="zh-CN" altLang="en-US" sz="1600" kern="0" dirty="0" smtClean="0">
              <a:solidFill>
                <a:prstClr val="white">
                  <a:lumMod val="50000"/>
                </a:prstClr>
              </a:solidFill>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9</a:t>
            </a:r>
            <a:endParaRPr kumimoji="1" lang="zh-CN" altLang="en-US" sz="1600" kern="0" dirty="0" smtClean="0">
              <a:solidFill>
                <a:prstClr val="white">
                  <a:lumMod val="50000"/>
                </a:prstClr>
              </a:solidFill>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defRPr/>
            </a:pPr>
            <a:r>
              <a:rPr kumimoji="1" lang="en-US" altLang="zh-CN" sz="1600" kern="0" dirty="0" smtClean="0">
                <a:solidFill>
                  <a:prstClr val="white"/>
                </a:solidFill>
                <a:ea typeface="微软雅黑" panose="020B0503020204020204" charset="-122"/>
              </a:rPr>
              <a:t>10</a:t>
            </a:r>
            <a:endParaRPr kumimoji="1" lang="zh-CN" altLang="en-US" sz="1600" kern="0" dirty="0" smtClean="0">
              <a:solidFill>
                <a:prstClr val="white"/>
              </a:solidFill>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11</a:t>
            </a:r>
            <a:endParaRPr kumimoji="1" lang="zh-CN" altLang="en-US" sz="1600" kern="0" dirty="0" smtClean="0">
              <a:solidFill>
                <a:prstClr val="white">
                  <a:lumMod val="50000"/>
                </a:prstClr>
              </a:solidFill>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12</a:t>
            </a:r>
            <a:endParaRPr kumimoji="1" lang="zh-CN" altLang="en-US" sz="1600" kern="0" dirty="0" smtClean="0">
              <a:solidFill>
                <a:prstClr val="white">
                  <a:lumMod val="50000"/>
                </a:prstClr>
              </a:solidFill>
              <a:ea typeface="微软雅黑" panose="020B0503020204020204" charset="-122"/>
            </a:endParaRPr>
          </a:p>
        </p:txBody>
      </p:sp>
      <p:sp>
        <p:nvSpPr>
          <p:cNvPr id="11" name="TextBox 14"/>
          <p:cNvSpPr txBox="1"/>
          <p:nvPr/>
        </p:nvSpPr>
        <p:spPr>
          <a:xfrm>
            <a:off x="239789" y="2902588"/>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a:rPr>
              <a:t>13</a:t>
            </a:r>
            <a:endParaRPr kumimoji="1" lang="zh-CN" altLang="en-US" sz="1600" kern="0" dirty="0">
              <a:solidFill>
                <a:prstClr val="white">
                  <a:lumMod val="50000"/>
                </a:prstClr>
              </a:solidFill>
              <a:ea typeface="微软雅黑"/>
            </a:endParaRPr>
          </a:p>
        </p:txBody>
      </p:sp>
      <p:sp>
        <p:nvSpPr>
          <p:cNvPr id="30" name="圆角矩形 29">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14</a:t>
            </a:r>
            <a:endParaRPr kumimoji="1" lang="zh-CN" altLang="en-US" sz="1600" kern="0" dirty="0">
              <a:solidFill>
                <a:prstClr val="white">
                  <a:lumMod val="50000"/>
                </a:prstClr>
              </a:solidFill>
              <a:ea typeface="微软雅黑"/>
            </a:endParaRPr>
          </a:p>
        </p:txBody>
      </p:sp>
      <p:sp>
        <p:nvSpPr>
          <p:cNvPr id="31" name="圆角矩形 30">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15</a:t>
            </a:r>
            <a:endParaRPr kumimoji="1" lang="zh-CN" altLang="en-US" sz="1600" kern="0" dirty="0">
              <a:solidFill>
                <a:prstClr val="white">
                  <a:lumMod val="50000"/>
                </a:prstClr>
              </a:solidFill>
              <a:ea typeface="微软雅黑"/>
            </a:endParaRPr>
          </a:p>
        </p:txBody>
      </p:sp>
      <p:sp>
        <p:nvSpPr>
          <p:cNvPr id="33" name="TextBox 14"/>
          <p:cNvSpPr txBox="1"/>
          <p:nvPr/>
        </p:nvSpPr>
        <p:spPr>
          <a:xfrm>
            <a:off x="230264" y="3527510"/>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78178" name="Picture 2" descr="ZJ3-1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2635" y="952744"/>
            <a:ext cx="5279195" cy="204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1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5" name="组合 34"/>
          <p:cNvGrpSpPr/>
          <p:nvPr/>
        </p:nvGrpSpPr>
        <p:grpSpPr>
          <a:xfrm>
            <a:off x="471041" y="596702"/>
            <a:ext cx="11248331" cy="5065339"/>
            <a:chOff x="471835" y="934424"/>
            <a:chExt cx="11248331" cy="5065339"/>
          </a:xfrm>
        </p:grpSpPr>
        <p:sp>
          <p:nvSpPr>
            <p:cNvPr id="36" name="圆角矩形 35"/>
            <p:cNvSpPr/>
            <p:nvPr/>
          </p:nvSpPr>
          <p:spPr>
            <a:xfrm>
              <a:off x="471835" y="1094414"/>
              <a:ext cx="11248331" cy="4905349"/>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7" name="图片 36"/>
            <p:cNvPicPr>
              <a:picLocks noChangeAspect="1"/>
            </p:cNvPicPr>
            <p:nvPr/>
          </p:nvPicPr>
          <p:blipFill>
            <a:blip r:embed="rId15"/>
            <a:stretch>
              <a:fillRect/>
            </a:stretch>
          </p:blipFill>
          <p:spPr>
            <a:xfrm>
              <a:off x="850294" y="934424"/>
              <a:ext cx="695238" cy="314286"/>
            </a:xfrm>
            <a:prstGeom prst="rect">
              <a:avLst/>
            </a:prstGeom>
          </p:spPr>
        </p:pic>
        <p:sp>
          <p:nvSpPr>
            <p:cNvPr id="38" name="文本框 3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1" name="矩形 40"/>
          <p:cNvSpPr/>
          <p:nvPr/>
        </p:nvSpPr>
        <p:spPr>
          <a:xfrm>
            <a:off x="713318" y="875210"/>
            <a:ext cx="10782488" cy="4616648"/>
          </a:xfrm>
          <a:prstGeom prst="rect">
            <a:avLst/>
          </a:prstGeom>
        </p:spPr>
        <p:txBody>
          <a:bodyPr wrap="square">
            <a:spAutoFit/>
          </a:bodyPr>
          <a:lstStyle/>
          <a:p>
            <a:pPr algn="just">
              <a:lnSpc>
                <a:spcPct val="150000"/>
              </a:lnSpc>
              <a:spcAft>
                <a:spcPts val="0"/>
              </a:spcAft>
              <a:tabLst>
                <a:tab pos="2250440" algn="l"/>
              </a:tabLs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两质点运动的方向始终相反</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两质点间的距离为</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nλ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endParaRPr lang="en-US" altLang="zh-CN" sz="2800" kern="100" dirty="0" smtClean="0">
              <a:latin typeface="宋体-方正超大字符集" panose="03000509000000000000" pitchFamily="65" charset="-122"/>
              <a:ea typeface="方正中等线简体" panose="03000509000000000000" pitchFamily="65" charset="-122"/>
              <a:cs typeface="宋体-方正超大字符集" panose="03000509000000000000" pitchFamily="65" charset="-122"/>
            </a:endParaRPr>
          </a:p>
          <a:p>
            <a:pPr algn="just">
              <a:lnSpc>
                <a:spcPct val="150000"/>
              </a:lnSpc>
              <a:spcAft>
                <a:spcPts val="0"/>
              </a:spcAft>
              <a:tabLst>
                <a:tab pos="2250440" algn="l"/>
              </a:tabLst>
            </a:pPr>
            <a:r>
              <a:rPr lang="en-US" altLang="zh-CN" sz="2800" kern="100" dirty="0" smtClean="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 m(</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0,1,2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波长</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di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大于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0.6 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0.8 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0.8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由题图乙可知，所有质点的起振方向均沿</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轴负方向，所以质点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第一次运动到波峰的时间</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en-US" altLang="zh-CN" sz="2800" kern="100" dirty="0" smtClean="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圆角矩形 30">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7"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8"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39" name="对象 38"/>
          <p:cNvGraphicFramePr>
            <a:graphicFrameLocks noChangeAspect="1"/>
          </p:cNvGraphicFramePr>
          <p:nvPr>
            <p:extLst>
              <p:ext uri="{D42A27DB-BD31-4B8C-83A1-F6EECF244321}">
                <p14:modId xmlns:p14="http://schemas.microsoft.com/office/powerpoint/2010/main" val="234393216"/>
              </p:ext>
            </p:extLst>
          </p:nvPr>
        </p:nvGraphicFramePr>
        <p:xfrm>
          <a:off x="896747" y="2073217"/>
          <a:ext cx="973137" cy="1076325"/>
        </p:xfrm>
        <a:graphic>
          <a:graphicData uri="http://schemas.openxmlformats.org/presentationml/2006/ole">
            <mc:AlternateContent xmlns:mc="http://schemas.openxmlformats.org/markup-compatibility/2006">
              <mc:Choice xmlns:v="urn:schemas-microsoft-com:vml" Requires="v">
                <p:oleObj spid="_x0000_s159089" name="文档" r:id="rId19" imgW="987954" imgH="1091458" progId="Word.Document.12">
                  <p:embed/>
                </p:oleObj>
              </mc:Choice>
              <mc:Fallback>
                <p:oleObj name="文档" r:id="rId19" imgW="987954" imgH="1091458" progId="Word.Document.12">
                  <p:embed/>
                  <p:pic>
                    <p:nvPicPr>
                      <p:cNvPr id="0" name=""/>
                      <p:cNvPicPr/>
                      <p:nvPr/>
                    </p:nvPicPr>
                    <p:blipFill>
                      <a:blip r:embed="rId20"/>
                      <a:stretch>
                        <a:fillRect/>
                      </a:stretch>
                    </p:blipFill>
                    <p:spPr>
                      <a:xfrm>
                        <a:off x="896747" y="2073217"/>
                        <a:ext cx="973137" cy="1076325"/>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371342662"/>
              </p:ext>
            </p:extLst>
          </p:nvPr>
        </p:nvGraphicFramePr>
        <p:xfrm>
          <a:off x="4451773" y="4613328"/>
          <a:ext cx="2268537" cy="1192213"/>
        </p:xfrm>
        <a:graphic>
          <a:graphicData uri="http://schemas.openxmlformats.org/presentationml/2006/ole">
            <mc:AlternateContent xmlns:mc="http://schemas.openxmlformats.org/markup-compatibility/2006">
              <mc:Choice xmlns:v="urn:schemas-microsoft-com:vml" Requires="v">
                <p:oleObj spid="_x0000_s159090" name="文档" r:id="rId21" imgW="2300187" imgH="1209005" progId="Word.Document.12">
                  <p:embed/>
                </p:oleObj>
              </mc:Choice>
              <mc:Fallback>
                <p:oleObj name="文档" r:id="rId21" imgW="2300187" imgH="1209005" progId="Word.Document.12">
                  <p:embed/>
                  <p:pic>
                    <p:nvPicPr>
                      <p:cNvPr id="0" name=""/>
                      <p:cNvPicPr/>
                      <p:nvPr/>
                    </p:nvPicPr>
                    <p:blipFill>
                      <a:blip r:embed="rId22"/>
                      <a:stretch>
                        <a:fillRect/>
                      </a:stretch>
                    </p:blipFill>
                    <p:spPr>
                      <a:xfrm>
                        <a:off x="4451773" y="4613328"/>
                        <a:ext cx="2268537" cy="1192213"/>
                      </a:xfrm>
                      <a:prstGeom prst="rect">
                        <a:avLst/>
                      </a:prstGeom>
                    </p:spPr>
                  </p:pic>
                </p:oleObj>
              </mc:Fallback>
            </mc:AlternateContent>
          </a:graphicData>
        </a:graphic>
      </p:graphicFrame>
      <p:pic>
        <p:nvPicPr>
          <p:cNvPr id="32" name="Picture 2" descr="ZJ3-10"/>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5206" y="871209"/>
            <a:ext cx="5279195" cy="204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41">
                                            <p:txEl>
                                              <p:pRg st="0" end="0"/>
                                            </p:txEl>
                                          </p:spTgt>
                                        </p:tgtEl>
                                        <p:attrNameLst>
                                          <p:attrName>style.visibility</p:attrName>
                                        </p:attrNameLst>
                                      </p:cBhvr>
                                      <p:to>
                                        <p:strVal val="visible"/>
                                      </p:to>
                                    </p:set>
                                    <p:animEffect transition="in" filter="blinds(horizontal)">
                                      <p:cBhvr>
                                        <p:cTn id="10" dur="500"/>
                                        <p:tgtEl>
                                          <p:spTgt spid="4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blinds(horizontal)">
                                      <p:cBhvr>
                                        <p:cTn id="13" dur="500"/>
                                        <p:tgtEl>
                                          <p:spTgt spid="4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1">
                                            <p:txEl>
                                              <p:pRg st="2" end="2"/>
                                            </p:txEl>
                                          </p:spTgt>
                                        </p:tgtEl>
                                        <p:attrNameLst>
                                          <p:attrName>style.visibility</p:attrName>
                                        </p:attrNameLst>
                                      </p:cBhvr>
                                      <p:to>
                                        <p:strVal val="visible"/>
                                      </p:to>
                                    </p:set>
                                    <p:animEffect transition="in" filter="blinds(horizontal)">
                                      <p:cBhvr>
                                        <p:cTn id="16" dur="500"/>
                                        <p:tgtEl>
                                          <p:spTgt spid="41">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1">
                                            <p:txEl>
                                              <p:pRg st="3" end="3"/>
                                            </p:txEl>
                                          </p:spTgt>
                                        </p:tgtEl>
                                        <p:attrNameLst>
                                          <p:attrName>style.visibility</p:attrName>
                                        </p:attrNameLst>
                                      </p:cBhvr>
                                      <p:to>
                                        <p:strVal val="visible"/>
                                      </p:to>
                                    </p:set>
                                    <p:animEffect transition="in" filter="blinds(horizontal)">
                                      <p:cBhvr>
                                        <p:cTn id="19" dur="500"/>
                                        <p:tgtEl>
                                          <p:spTgt spid="41">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1">
                                            <p:txEl>
                                              <p:pRg st="4" end="4"/>
                                            </p:txEl>
                                          </p:spTgt>
                                        </p:tgtEl>
                                        <p:attrNameLst>
                                          <p:attrName>style.visibility</p:attrName>
                                        </p:attrNameLst>
                                      </p:cBhvr>
                                      <p:to>
                                        <p:strVal val="visible"/>
                                      </p:to>
                                    </p:set>
                                    <p:animEffect transition="in" filter="blinds(horizontal)">
                                      <p:cBhvr>
                                        <p:cTn id="22" dur="500"/>
                                        <p:tgtEl>
                                          <p:spTgt spid="41">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1">
                                            <p:txEl>
                                              <p:pRg st="5" end="5"/>
                                            </p:txEl>
                                          </p:spTgt>
                                        </p:tgtEl>
                                        <p:attrNameLst>
                                          <p:attrName>style.visibility</p:attrName>
                                        </p:attrNameLst>
                                      </p:cBhvr>
                                      <p:to>
                                        <p:strVal val="visible"/>
                                      </p:to>
                                    </p:set>
                                    <p:animEffect transition="in" filter="blinds(horizontal)">
                                      <p:cBhvr>
                                        <p:cTn id="25" dur="500"/>
                                        <p:tgtEl>
                                          <p:spTgt spid="41">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linds(horizontal)">
                                      <p:cBhvr>
                                        <p:cTn id="28" dur="500"/>
                                        <p:tgtEl>
                                          <p:spTgt spid="39"/>
                                        </p:tgtEl>
                                      </p:cBhvr>
                                    </p:animEffect>
                                  </p:childTnLst>
                                </p:cTn>
                              </p:par>
                              <p:par>
                                <p:cTn id="29" presetID="3" presetClass="entr" presetSubtype="1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linds(horizontal)">
                                      <p:cBhvr>
                                        <p:cTn id="31" dur="500"/>
                                        <p:tgtEl>
                                          <p:spTgt spid="40"/>
                                        </p:tgtEl>
                                      </p:cBhvr>
                                    </p:animEffect>
                                  </p:childTnLst>
                                </p:cTn>
                              </p:par>
                              <p:par>
                                <p:cTn id="32" presetID="3" presetClass="entr" presetSubtype="1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5" name="组合 34"/>
          <p:cNvGrpSpPr/>
          <p:nvPr/>
        </p:nvGrpSpPr>
        <p:grpSpPr>
          <a:xfrm>
            <a:off x="471041" y="596702"/>
            <a:ext cx="11248331" cy="4705301"/>
            <a:chOff x="471835" y="934424"/>
            <a:chExt cx="11248331" cy="4705301"/>
          </a:xfrm>
        </p:grpSpPr>
        <p:sp>
          <p:nvSpPr>
            <p:cNvPr id="36" name="圆角矩形 35"/>
            <p:cNvSpPr/>
            <p:nvPr/>
          </p:nvSpPr>
          <p:spPr>
            <a:xfrm>
              <a:off x="471835" y="1094415"/>
              <a:ext cx="11248331" cy="454531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7" name="图片 36"/>
            <p:cNvPicPr>
              <a:picLocks noChangeAspect="1"/>
            </p:cNvPicPr>
            <p:nvPr/>
          </p:nvPicPr>
          <p:blipFill>
            <a:blip r:embed="rId15"/>
            <a:stretch>
              <a:fillRect/>
            </a:stretch>
          </p:blipFill>
          <p:spPr>
            <a:xfrm>
              <a:off x="850294" y="934424"/>
              <a:ext cx="695238" cy="314286"/>
            </a:xfrm>
            <a:prstGeom prst="rect">
              <a:avLst/>
            </a:prstGeom>
          </p:spPr>
        </p:pic>
        <p:sp>
          <p:nvSpPr>
            <p:cNvPr id="38" name="文本框 3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圆角矩形 30">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7"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8"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32" name="矩形 31"/>
          <p:cNvSpPr/>
          <p:nvPr/>
        </p:nvSpPr>
        <p:spPr>
          <a:xfrm>
            <a:off x="699284" y="886629"/>
            <a:ext cx="10791844" cy="267765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开始振动，在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到</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2.25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内的运动时间为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1.75 s</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运动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路程</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7</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3.5 mm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丝线两端波源的振动频率相同，所以能发生稳定的干涉现象，故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489126461"/>
              </p:ext>
            </p:extLst>
          </p:nvPr>
        </p:nvGraphicFramePr>
        <p:xfrm>
          <a:off x="766614" y="1411755"/>
          <a:ext cx="1539875" cy="1020763"/>
        </p:xfrm>
        <a:graphic>
          <a:graphicData uri="http://schemas.openxmlformats.org/presentationml/2006/ole">
            <mc:AlternateContent xmlns:mc="http://schemas.openxmlformats.org/markup-compatibility/2006">
              <mc:Choice xmlns:v="urn:schemas-microsoft-com:vml" Requires="v">
                <p:oleObj spid="_x0000_s159965" name="文档" r:id="rId19" imgW="1540056" imgH="1022228" progId="Word.Document.12">
                  <p:embed/>
                </p:oleObj>
              </mc:Choice>
              <mc:Fallback>
                <p:oleObj name="文档" r:id="rId19" imgW="1540056" imgH="1022228" progId="Word.Document.12">
                  <p:embed/>
                  <p:pic>
                    <p:nvPicPr>
                      <p:cNvPr id="0" name=""/>
                      <p:cNvPicPr/>
                      <p:nvPr/>
                    </p:nvPicPr>
                    <p:blipFill>
                      <a:blip r:embed="rId20"/>
                      <a:stretch>
                        <a:fillRect/>
                      </a:stretch>
                    </p:blipFill>
                    <p:spPr>
                      <a:xfrm>
                        <a:off x="766614" y="1411755"/>
                        <a:ext cx="1539875" cy="1020763"/>
                      </a:xfrm>
                      <a:prstGeom prst="rect">
                        <a:avLst/>
                      </a:prstGeom>
                    </p:spPr>
                  </p:pic>
                </p:oleObj>
              </mc:Fallback>
            </mc:AlternateContent>
          </a:graphicData>
        </a:graphic>
      </p:graphicFrame>
      <p:pic>
        <p:nvPicPr>
          <p:cNvPr id="39" name="Picture 2" descr="ZJ3-10"/>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5609" y="3069754"/>
            <a:ext cx="5279195" cy="204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5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blinds(horizontal)">
                                      <p:cBhvr>
                                        <p:cTn id="10" dur="500"/>
                                        <p:tgtEl>
                                          <p:spTgt spid="3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Effect transition="in" filter="blinds(horizontal)">
                                      <p:cBhvr>
                                        <p:cTn id="13" dur="500"/>
                                        <p:tgtEl>
                                          <p:spTgt spid="32">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
                                            <p:txEl>
                                              <p:pRg st="2" end="2"/>
                                            </p:txEl>
                                          </p:spTgt>
                                        </p:tgtEl>
                                        <p:attrNameLst>
                                          <p:attrName>style.visibility</p:attrName>
                                        </p:attrNameLst>
                                      </p:cBhvr>
                                      <p:to>
                                        <p:strVal val="visible"/>
                                      </p:to>
                                    </p:set>
                                    <p:animEffect transition="in" filter="blinds(horizontal)">
                                      <p:cBhvr>
                                        <p:cTn id="16" dur="500"/>
                                        <p:tgtEl>
                                          <p:spTgt spid="32">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79556"/>
            <a:ext cx="8082264" cy="3970318"/>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三、非选择题</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成都市高二月考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如图所示，某同学使用发波水槽观察到一列水波通过障碍物上的狭缝后在水面继续传播。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图中可观察到波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干涉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衍射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折射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5" name="矩形 4"/>
          <p:cNvSpPr/>
          <p:nvPr/>
        </p:nvSpPr>
        <p:spPr>
          <a:xfrm>
            <a:off x="4015508" y="2863255"/>
            <a:ext cx="42351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B</a:t>
            </a:r>
            <a:endParaRPr lang="zh-CN" altLang="en-US" dirty="0"/>
          </a:p>
        </p:txBody>
      </p:sp>
      <p:grpSp>
        <p:nvGrpSpPr>
          <p:cNvPr id="21" name="组合 20"/>
          <p:cNvGrpSpPr/>
          <p:nvPr/>
        </p:nvGrpSpPr>
        <p:grpSpPr>
          <a:xfrm>
            <a:off x="471041" y="4312120"/>
            <a:ext cx="11248331" cy="1277914"/>
            <a:chOff x="471835" y="934424"/>
            <a:chExt cx="11248331" cy="1277914"/>
          </a:xfrm>
        </p:grpSpPr>
        <p:sp>
          <p:nvSpPr>
            <p:cNvPr id="32" name="圆角矩形 31"/>
            <p:cNvSpPr/>
            <p:nvPr/>
          </p:nvSpPr>
          <p:spPr>
            <a:xfrm>
              <a:off x="471835" y="1094416"/>
              <a:ext cx="11248331" cy="1117922"/>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17"/>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6" name="矩形 35"/>
          <p:cNvSpPr/>
          <p:nvPr/>
        </p:nvSpPr>
        <p:spPr>
          <a:xfrm>
            <a:off x="721850" y="4672980"/>
            <a:ext cx="10746713" cy="65684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题图中可观察到波的衍射，故选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0226" name="Picture 2" descr="X84Y"/>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510" y="941358"/>
            <a:ext cx="2836264" cy="275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blinds(horizontal)">
                                      <p:cBhvr>
                                        <p:cTn id="15"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477466"/>
            <a:ext cx="8082264" cy="332398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水面各点的振动均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自由振动，频率由水体自身性质决定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自由振动，频率由驱动力决定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受迫振动，频率由水体自身性质决定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受迫振动，频率由驱动力决定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5" name="矩形 4"/>
          <p:cNvSpPr/>
          <p:nvPr/>
        </p:nvSpPr>
        <p:spPr>
          <a:xfrm>
            <a:off x="4354710" y="590743"/>
            <a:ext cx="44435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D</a:t>
            </a:r>
            <a:endParaRPr lang="zh-CN" altLang="en-US" dirty="0"/>
          </a:p>
        </p:txBody>
      </p:sp>
      <p:grpSp>
        <p:nvGrpSpPr>
          <p:cNvPr id="21" name="组合 20"/>
          <p:cNvGrpSpPr/>
          <p:nvPr/>
        </p:nvGrpSpPr>
        <p:grpSpPr>
          <a:xfrm>
            <a:off x="471041" y="4024088"/>
            <a:ext cx="11248331" cy="1277914"/>
            <a:chOff x="471835" y="934424"/>
            <a:chExt cx="11248331" cy="1277914"/>
          </a:xfrm>
        </p:grpSpPr>
        <p:sp>
          <p:nvSpPr>
            <p:cNvPr id="32" name="圆角矩形 31"/>
            <p:cNvSpPr/>
            <p:nvPr/>
          </p:nvSpPr>
          <p:spPr>
            <a:xfrm>
              <a:off x="471835" y="1094416"/>
              <a:ext cx="11248331" cy="1117922"/>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17"/>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6" name="矩形 35"/>
          <p:cNvSpPr/>
          <p:nvPr/>
        </p:nvSpPr>
        <p:spPr>
          <a:xfrm>
            <a:off x="721850" y="4384948"/>
            <a:ext cx="10746713" cy="65684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水面各点的振动均为受迫振动，频率由驱动力决定，故选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 name="Picture 2" descr="X84Y"/>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510" y="941358"/>
            <a:ext cx="2836264" cy="275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blinds(horizontal)">
                                      <p:cBhvr>
                                        <p:cTn id="15"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837506"/>
            <a:ext cx="7362184"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若使波源保持振动情况不变并同时向狭缝靠近，相比于波源静止，狭缝右侧水波的</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增大</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6"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7"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5" name="矩形 4"/>
          <p:cNvSpPr/>
          <p:nvPr/>
        </p:nvSpPr>
        <p:spPr>
          <a:xfrm>
            <a:off x="6671270" y="161043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altLang="en-US" dirty="0"/>
          </a:p>
        </p:txBody>
      </p:sp>
      <p:grpSp>
        <p:nvGrpSpPr>
          <p:cNvPr id="21" name="组合 20"/>
          <p:cNvGrpSpPr/>
          <p:nvPr/>
        </p:nvGrpSpPr>
        <p:grpSpPr>
          <a:xfrm>
            <a:off x="471041" y="3141762"/>
            <a:ext cx="11248331" cy="2520280"/>
            <a:chOff x="471835" y="934424"/>
            <a:chExt cx="11248331" cy="2520280"/>
          </a:xfrm>
        </p:grpSpPr>
        <p:sp>
          <p:nvSpPr>
            <p:cNvPr id="32" name="圆角矩形 31"/>
            <p:cNvSpPr/>
            <p:nvPr/>
          </p:nvSpPr>
          <p:spPr>
            <a:xfrm>
              <a:off x="471835" y="1094416"/>
              <a:ext cx="11248331" cy="2360288"/>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6" name="矩形 35"/>
          <p:cNvSpPr/>
          <p:nvPr/>
        </p:nvSpPr>
        <p:spPr>
          <a:xfrm>
            <a:off x="721850" y="3439319"/>
            <a:ext cx="10746713" cy="193033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若使波源保持振动情况不变并同时向狭缝靠近，相比于波源静止，根据多普勒效应可知狭缝右侧水波的频率变大；根据</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可知狭缝右侧水波的波长减小。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505744" y="222992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波长</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375769229"/>
              </p:ext>
            </p:extLst>
          </p:nvPr>
        </p:nvGraphicFramePr>
        <p:xfrm>
          <a:off x="9436149" y="3971950"/>
          <a:ext cx="1168400" cy="1068388"/>
        </p:xfrm>
        <a:graphic>
          <a:graphicData uri="http://schemas.openxmlformats.org/presentationml/2006/ole">
            <mc:AlternateContent xmlns:mc="http://schemas.openxmlformats.org/markup-compatibility/2006">
              <mc:Choice xmlns:v="urn:schemas-microsoft-com:vml" Requires="v">
                <p:oleObj spid="_x0000_s161883" name="文档" r:id="rId19" imgW="1168629" imgH="1071626" progId="Word.Document.12">
                  <p:embed/>
                </p:oleObj>
              </mc:Choice>
              <mc:Fallback>
                <p:oleObj name="文档" r:id="rId19" imgW="1168629" imgH="1071626" progId="Word.Document.12">
                  <p:embed/>
                  <p:pic>
                    <p:nvPicPr>
                      <p:cNvPr id="0" name=""/>
                      <p:cNvPicPr/>
                      <p:nvPr/>
                    </p:nvPicPr>
                    <p:blipFill>
                      <a:blip r:embed="rId20"/>
                      <a:stretch>
                        <a:fillRect/>
                      </a:stretch>
                    </p:blipFill>
                    <p:spPr>
                      <a:xfrm>
                        <a:off x="9436149" y="3971950"/>
                        <a:ext cx="1168400" cy="1068388"/>
                      </a:xfrm>
                      <a:prstGeom prst="rect">
                        <a:avLst/>
                      </a:prstGeom>
                    </p:spPr>
                  </p:pic>
                </p:oleObj>
              </mc:Fallback>
            </mc:AlternateContent>
          </a:graphicData>
        </a:graphic>
      </p:graphicFrame>
      <p:pic>
        <p:nvPicPr>
          <p:cNvPr id="37" name="Picture 2" descr="X84Y"/>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510" y="674614"/>
            <a:ext cx="2578422" cy="250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44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blinds(horizontal)">
                                      <p:cBhvr>
                                        <p:cTn id="20" dur="500"/>
                                        <p:tgtEl>
                                          <p:spTgt spid="36">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285825"/>
            <a:ext cx="11412000" cy="461664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介质中平衡位置在同一水平面上的两个点波源</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，二者做简谐运动的振幅相等，周期均为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0.8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过平衡位置向上运动时，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也过平衡位置向上运动。若波速为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发出的简谐横波的波长均为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为波源平衡位置所在水平面上的一点，与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平衡位置的距离均为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，则两波在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点引起的振动总是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相互</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削弱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恰好在平衡位置向上运动时，平衡位置在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处的质点</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5" name="矩形 4"/>
          <p:cNvSpPr/>
          <p:nvPr/>
        </p:nvSpPr>
        <p:spPr>
          <a:xfrm>
            <a:off x="838622" y="2304092"/>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a:t>
            </a:r>
            <a:endParaRPr lang="zh-CN" altLang="en-US" dirty="0"/>
          </a:p>
        </p:txBody>
      </p:sp>
      <p:sp>
        <p:nvSpPr>
          <p:cNvPr id="7" name="矩形 6"/>
          <p:cNvSpPr/>
          <p:nvPr/>
        </p:nvSpPr>
        <p:spPr>
          <a:xfrm>
            <a:off x="8483045" y="294888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加强</a:t>
            </a:r>
            <a:endParaRPr lang="zh-CN" altLang="en-US" dirty="0"/>
          </a:p>
        </p:txBody>
      </p:sp>
      <p:sp>
        <p:nvSpPr>
          <p:cNvPr id="10" name="矩形 9"/>
          <p:cNvSpPr/>
          <p:nvPr/>
        </p:nvSpPr>
        <p:spPr>
          <a:xfrm>
            <a:off x="622598" y="419873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向下</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5" name="组合 24"/>
          <p:cNvGrpSpPr/>
          <p:nvPr/>
        </p:nvGrpSpPr>
        <p:grpSpPr>
          <a:xfrm>
            <a:off x="471041" y="1159406"/>
            <a:ext cx="11248331" cy="3782556"/>
            <a:chOff x="471835" y="934424"/>
            <a:chExt cx="11248331" cy="3782556"/>
          </a:xfrm>
        </p:grpSpPr>
        <p:sp>
          <p:nvSpPr>
            <p:cNvPr id="27" name="圆角矩形 26"/>
            <p:cNvSpPr/>
            <p:nvPr/>
          </p:nvSpPr>
          <p:spPr>
            <a:xfrm>
              <a:off x="471835" y="1094415"/>
              <a:ext cx="11248331" cy="3622565"/>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8" name="图片 27"/>
            <p:cNvPicPr>
              <a:picLocks noChangeAspect="1"/>
            </p:cNvPicPr>
            <p:nvPr/>
          </p:nvPicPr>
          <p:blipFill>
            <a:blip r:embed="rId17"/>
            <a:stretch>
              <a:fillRect/>
            </a:stretch>
          </p:blipFill>
          <p:spPr>
            <a:xfrm>
              <a:off x="850294" y="934424"/>
              <a:ext cx="695238" cy="314286"/>
            </a:xfrm>
            <a:prstGeom prst="rect">
              <a:avLst/>
            </a:prstGeom>
          </p:spPr>
        </p:pic>
        <p:sp>
          <p:nvSpPr>
            <p:cNvPr id="29" name="文本框 2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0" name="矩形 29"/>
          <p:cNvSpPr/>
          <p:nvPr/>
        </p:nvSpPr>
        <p:spPr>
          <a:xfrm>
            <a:off x="703962" y="1485578"/>
            <a:ext cx="10782488"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因周期</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0.8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，波速为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，则波长为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因两波源到</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点的距离之差为零，且两波源振动方向相同，则</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点的振动是加强的；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 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2.5</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，则当</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恰好在平衡位置向上运动时，平衡位置在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点的质点向下运动。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3921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blinds(horizontal)">
                                      <p:cBhvr>
                                        <p:cTn id="10" dur="500"/>
                                        <p:tgtEl>
                                          <p:spTgt spid="3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Effect transition="in" filter="blinds(horizontal)">
                                      <p:cBhvr>
                                        <p:cTn id="13" dur="500"/>
                                        <p:tgtEl>
                                          <p:spTgt spid="30">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0">
                                            <p:txEl>
                                              <p:pRg st="2" end="2"/>
                                            </p:txEl>
                                          </p:spTgt>
                                        </p:tgtEl>
                                        <p:attrNameLst>
                                          <p:attrName>style.visibility</p:attrName>
                                        </p:attrNameLst>
                                      </p:cBhvr>
                                      <p:to>
                                        <p:strVal val="visible"/>
                                      </p:to>
                                    </p:set>
                                    <p:animEffect transition="in" filter="blinds(horizontal)">
                                      <p:cBhvr>
                                        <p:cTn id="1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矩形 27"/>
          <p:cNvSpPr/>
          <p:nvPr/>
        </p:nvSpPr>
        <p:spPr>
          <a:xfrm>
            <a:off x="659563" y="549474"/>
            <a:ext cx="10871287" cy="5181162"/>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产生干涉现象的必要条件之一是两列波的频率相等，故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两</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列波发生干涉，说明两列波的频率相同。两列波在某点的振动步调一致，则说明两列波在该点是波峰与波峰相遇或波谷与波谷相遇，即该点为振动加强点，故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发生</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明显衍射的条件是障碍物或缝的尺寸与波长差不多，或者比波长小，故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多普勒效应，当观察者靠近波源时，接收到的频率大于波源发出的频率，故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3" name="组合 42"/>
          <p:cNvGrpSpPr/>
          <p:nvPr/>
        </p:nvGrpSpPr>
        <p:grpSpPr>
          <a:xfrm>
            <a:off x="471041" y="261442"/>
            <a:ext cx="11248331" cy="5551011"/>
            <a:chOff x="471835" y="934424"/>
            <a:chExt cx="11248331" cy="5551011"/>
          </a:xfrm>
        </p:grpSpPr>
        <p:sp>
          <p:nvSpPr>
            <p:cNvPr id="44" name="圆角矩形 43"/>
            <p:cNvSpPr/>
            <p:nvPr/>
          </p:nvSpPr>
          <p:spPr>
            <a:xfrm>
              <a:off x="471835" y="1094415"/>
              <a:ext cx="11248331" cy="5391020"/>
            </a:xfrm>
            <a:prstGeom prst="roundRect">
              <a:avLst>
                <a:gd name="adj" fmla="val 271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5" name="图片 44"/>
            <p:cNvPicPr>
              <a:picLocks noChangeAspect="1"/>
            </p:cNvPicPr>
            <p:nvPr/>
          </p:nvPicPr>
          <p:blipFill>
            <a:blip r:embed="rId14"/>
            <a:stretch>
              <a:fillRect/>
            </a:stretch>
          </p:blipFill>
          <p:spPr>
            <a:xfrm>
              <a:off x="850294" y="934424"/>
              <a:ext cx="695238" cy="314286"/>
            </a:xfrm>
            <a:prstGeom prst="rect">
              <a:avLst/>
            </a:prstGeom>
          </p:spPr>
        </p:pic>
        <p:sp>
          <p:nvSpPr>
            <p:cNvPr id="46" name="文本框 4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7" name="圆角矩形 26">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1" name="圆角矩形 20">
            <a:hlinkClick r:id="rId16"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6" name="圆角矩形 25">
            <a:hlinkClick r:id="rId17"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Tree>
    <p:extLst>
      <p:ext uri="{BB962C8B-B14F-4D97-AF65-F5344CB8AC3E}">
        <p14:creationId xmlns:p14="http://schemas.microsoft.com/office/powerpoint/2010/main" val="1015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blinds(horizontal)">
                                      <p:cBhvr>
                                        <p:cTn id="16" dur="500"/>
                                        <p:tgtEl>
                                          <p:spTgt spid="28">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blinds(horizontal)">
                                      <p:cBhvr>
                                        <p:cTn id="19"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32146" y="261442"/>
            <a:ext cx="11526120" cy="461664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苏州市高二期末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地震波既有纵波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也有横波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，纵波是推进波，横波是剪切波，地震波的纵波和横波频率相等。距离震源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的监测人员先感觉到上下颠簸，</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后感觉到左右摇晃，监测人员在左右摇晃时监测到了一列沿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轴负方向传播的地震横波。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轴上在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区间内的波形如图中实线所示，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0.6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时刻的波形如图中虚线所示，已知该地震横波的周期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该地震横波传播速度的大小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4" name="圆角矩形 33">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31" name="矩形 30"/>
          <p:cNvSpPr/>
          <p:nvPr/>
        </p:nvSpPr>
        <p:spPr>
          <a:xfrm>
            <a:off x="389206" y="4923378"/>
            <a:ext cx="11412000" cy="738664"/>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smtClean="0">
                <a:solidFill>
                  <a:srgbClr val="0070C0"/>
                </a:solidFill>
                <a:latin typeface="Times New Roman" panose="02020603050405020304" pitchFamily="18" charset="0"/>
                <a:ea typeface="方正中等线简体" panose="03000509000000000000" pitchFamily="65" charset="-122"/>
              </a:rPr>
              <a:t>3.75 </a:t>
            </a:r>
            <a:r>
              <a:rPr lang="en-US" altLang="zh-CN" sz="2800" kern="100" dirty="0">
                <a:solidFill>
                  <a:srgbClr val="0070C0"/>
                </a:solidFill>
                <a:latin typeface="Times New Roman" panose="02020603050405020304" pitchFamily="18" charset="0"/>
                <a:ea typeface="方正中等线简体" panose="03000509000000000000" pitchFamily="65" charset="-122"/>
              </a:rPr>
              <a:t>km/s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81250" name="Picture 2" descr="3-14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3358" y="3656243"/>
            <a:ext cx="4241094" cy="208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7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6"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4" name="圆角矩形 33">
            <a:hlinkClick r:id="rId17"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9" name="组合 28"/>
          <p:cNvGrpSpPr/>
          <p:nvPr/>
        </p:nvGrpSpPr>
        <p:grpSpPr>
          <a:xfrm>
            <a:off x="471041" y="693490"/>
            <a:ext cx="11248331" cy="5184576"/>
            <a:chOff x="471835" y="934424"/>
            <a:chExt cx="11248331" cy="5184576"/>
          </a:xfrm>
        </p:grpSpPr>
        <p:sp>
          <p:nvSpPr>
            <p:cNvPr id="32" name="圆角矩形 31"/>
            <p:cNvSpPr/>
            <p:nvPr/>
          </p:nvSpPr>
          <p:spPr>
            <a:xfrm>
              <a:off x="471835" y="1094415"/>
              <a:ext cx="11248331" cy="5024585"/>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3" name="图片 32"/>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6" name="矩形 35"/>
          <p:cNvSpPr/>
          <p:nvPr/>
        </p:nvSpPr>
        <p:spPr>
          <a:xfrm>
            <a:off x="713318" y="2560405"/>
            <a:ext cx="10782488" cy="65684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又</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&gt;0.5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7" name="对象 36"/>
          <p:cNvGraphicFramePr>
            <a:graphicFrameLocks noChangeAspect="1"/>
          </p:cNvGraphicFramePr>
          <p:nvPr>
            <p:extLst>
              <p:ext uri="{D42A27DB-BD31-4B8C-83A1-F6EECF244321}">
                <p14:modId xmlns:p14="http://schemas.microsoft.com/office/powerpoint/2010/main" val="3589569708"/>
              </p:ext>
            </p:extLst>
          </p:nvPr>
        </p:nvGraphicFramePr>
        <p:xfrm>
          <a:off x="800100" y="1738885"/>
          <a:ext cx="7943850" cy="1057275"/>
        </p:xfrm>
        <a:graphic>
          <a:graphicData uri="http://schemas.openxmlformats.org/presentationml/2006/ole">
            <mc:AlternateContent xmlns:mc="http://schemas.openxmlformats.org/markup-compatibility/2006">
              <mc:Choice xmlns:v="urn:schemas-microsoft-com:vml" Requires="v">
                <p:oleObj spid="_x0000_s139895" name="文档" r:id="rId19" imgW="7948263" imgH="1063240" progId="Word.Document.12">
                  <p:embed/>
                </p:oleObj>
              </mc:Choice>
              <mc:Fallback>
                <p:oleObj name="文档" r:id="rId19" imgW="7948263" imgH="1063240" progId="Word.Document.12">
                  <p:embed/>
                  <p:pic>
                    <p:nvPicPr>
                      <p:cNvPr id="0" name=""/>
                      <p:cNvPicPr/>
                      <p:nvPr/>
                    </p:nvPicPr>
                    <p:blipFill>
                      <a:blip r:embed="rId20"/>
                      <a:stretch>
                        <a:fillRect/>
                      </a:stretch>
                    </p:blipFill>
                    <p:spPr>
                      <a:xfrm>
                        <a:off x="800100" y="1738885"/>
                        <a:ext cx="7943850" cy="1057275"/>
                      </a:xfrm>
                      <a:prstGeom prst="rect">
                        <a:avLst/>
                      </a:prstGeom>
                    </p:spPr>
                  </p:pic>
                </p:oleObj>
              </mc:Fallback>
            </mc:AlternateContent>
          </a:graphicData>
        </a:graphic>
      </p:graphicFrame>
      <p:sp>
        <p:nvSpPr>
          <p:cNvPr id="42" name="矩形 41"/>
          <p:cNvSpPr/>
          <p:nvPr/>
        </p:nvSpPr>
        <p:spPr>
          <a:xfrm>
            <a:off x="713318" y="1082896"/>
            <a:ext cx="10782488" cy="65684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由波形图可知地震横波的波长</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λ</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km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1" name="对象 50"/>
          <p:cNvGraphicFramePr>
            <a:graphicFrameLocks noChangeAspect="1"/>
          </p:cNvGraphicFramePr>
          <p:nvPr>
            <p:extLst>
              <p:ext uri="{D42A27DB-BD31-4B8C-83A1-F6EECF244321}">
                <p14:modId xmlns:p14="http://schemas.microsoft.com/office/powerpoint/2010/main" val="1294796950"/>
              </p:ext>
            </p:extLst>
          </p:nvPr>
        </p:nvGraphicFramePr>
        <p:xfrm>
          <a:off x="800100" y="3236920"/>
          <a:ext cx="7943850" cy="1057275"/>
        </p:xfrm>
        <a:graphic>
          <a:graphicData uri="http://schemas.openxmlformats.org/presentationml/2006/ole">
            <mc:AlternateContent xmlns:mc="http://schemas.openxmlformats.org/markup-compatibility/2006">
              <mc:Choice xmlns:v="urn:schemas-microsoft-com:vml" Requires="v">
                <p:oleObj spid="_x0000_s139896" name="文档" r:id="rId21" imgW="7948263" imgH="1066484" progId="Word.Document.12">
                  <p:embed/>
                </p:oleObj>
              </mc:Choice>
              <mc:Fallback>
                <p:oleObj name="文档" r:id="rId21" imgW="7948263" imgH="1066484" progId="Word.Document.12">
                  <p:embed/>
                  <p:pic>
                    <p:nvPicPr>
                      <p:cNvPr id="0" name=""/>
                      <p:cNvPicPr/>
                      <p:nvPr/>
                    </p:nvPicPr>
                    <p:blipFill>
                      <a:blip r:embed="rId22"/>
                      <a:stretch>
                        <a:fillRect/>
                      </a:stretch>
                    </p:blipFill>
                    <p:spPr>
                      <a:xfrm>
                        <a:off x="800100" y="3236920"/>
                        <a:ext cx="7943850" cy="1057275"/>
                      </a:xfrm>
                      <a:prstGeom prst="rect">
                        <a:avLst/>
                      </a:prstGeom>
                    </p:spPr>
                  </p:pic>
                </p:oleObj>
              </mc:Fallback>
            </mc:AlternateContent>
          </a:graphicData>
        </a:graphic>
      </p:graphicFrame>
      <p:graphicFrame>
        <p:nvGraphicFramePr>
          <p:cNvPr id="52" name="对象 51"/>
          <p:cNvGraphicFramePr>
            <a:graphicFrameLocks noChangeAspect="1"/>
          </p:cNvGraphicFramePr>
          <p:nvPr>
            <p:extLst>
              <p:ext uri="{D42A27DB-BD31-4B8C-83A1-F6EECF244321}">
                <p14:modId xmlns:p14="http://schemas.microsoft.com/office/powerpoint/2010/main" val="896302619"/>
              </p:ext>
            </p:extLst>
          </p:nvPr>
        </p:nvGraphicFramePr>
        <p:xfrm>
          <a:off x="800100" y="4066291"/>
          <a:ext cx="7943850" cy="1057275"/>
        </p:xfrm>
        <a:graphic>
          <a:graphicData uri="http://schemas.openxmlformats.org/presentationml/2006/ole">
            <mc:AlternateContent xmlns:mc="http://schemas.openxmlformats.org/markup-compatibility/2006">
              <mc:Choice xmlns:v="urn:schemas-microsoft-com:vml" Requires="v">
                <p:oleObj spid="_x0000_s139897" name="文档" r:id="rId23" imgW="7948263" imgH="1066484" progId="Word.Document.12">
                  <p:embed/>
                </p:oleObj>
              </mc:Choice>
              <mc:Fallback>
                <p:oleObj name="文档" r:id="rId23" imgW="7948263" imgH="1066484" progId="Word.Document.12">
                  <p:embed/>
                  <p:pic>
                    <p:nvPicPr>
                      <p:cNvPr id="0" name=""/>
                      <p:cNvPicPr/>
                      <p:nvPr/>
                    </p:nvPicPr>
                    <p:blipFill>
                      <a:blip r:embed="rId24"/>
                      <a:stretch>
                        <a:fillRect/>
                      </a:stretch>
                    </p:blipFill>
                    <p:spPr>
                      <a:xfrm>
                        <a:off x="800100" y="4066291"/>
                        <a:ext cx="7943850" cy="1057275"/>
                      </a:xfrm>
                      <a:prstGeom prst="rect">
                        <a:avLst/>
                      </a:prstGeom>
                    </p:spPr>
                  </p:pic>
                </p:oleObj>
              </mc:Fallback>
            </mc:AlternateContent>
          </a:graphicData>
        </a:graphic>
      </p:graphicFrame>
      <p:pic>
        <p:nvPicPr>
          <p:cNvPr id="27" name="Picture 2" descr="3-144"/>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8503" y="953843"/>
            <a:ext cx="4157528" cy="20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p:cNvSpPr/>
          <p:nvPr/>
        </p:nvSpPr>
        <p:spPr>
          <a:xfrm>
            <a:off x="713318" y="4953537"/>
            <a:ext cx="10782488" cy="738664"/>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3.75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km/s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134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blinds(horizontal)">
                                      <p:cBhvr>
                                        <p:cTn id="10" dur="500"/>
                                        <p:tgtEl>
                                          <p:spTgt spid="3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nodeType="withEffect">
                                  <p:stCondLst>
                                    <p:cond delay="0"/>
                                  </p:stCondLst>
                                  <p:childTnLst>
                                    <p:set>
                                      <p:cBhvr>
                                        <p:cTn id="15" dur="1" fill="hold">
                                          <p:stCondLst>
                                            <p:cond delay="0"/>
                                          </p:stCondLst>
                                        </p:cTn>
                                        <p:tgtEl>
                                          <p:spTgt spid="42">
                                            <p:txEl>
                                              <p:pRg st="0" end="0"/>
                                            </p:txEl>
                                          </p:spTgt>
                                        </p:tgtEl>
                                        <p:attrNameLst>
                                          <p:attrName>style.visibility</p:attrName>
                                        </p:attrNameLst>
                                      </p:cBhvr>
                                      <p:to>
                                        <p:strVal val="visible"/>
                                      </p:to>
                                    </p:set>
                                    <p:animEffect transition="in" filter="blinds(horizontal)">
                                      <p:cBhvr>
                                        <p:cTn id="16" dur="500"/>
                                        <p:tgtEl>
                                          <p:spTgt spid="42">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linds(horizontal)">
                                      <p:cBhvr>
                                        <p:cTn id="19" dur="500"/>
                                        <p:tgtEl>
                                          <p:spTgt spid="51"/>
                                        </p:tgtEl>
                                      </p:cBhvr>
                                    </p:animEffect>
                                  </p:childTnLst>
                                </p:cTn>
                              </p:par>
                              <p:par>
                                <p:cTn id="20" presetID="3" presetClass="entr" presetSubtype="1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linds(horizontal)">
                                      <p:cBhvr>
                                        <p:cTn id="22" dur="500"/>
                                        <p:tgtEl>
                                          <p:spTgt spid="52"/>
                                        </p:tgtEl>
                                      </p:cBhvr>
                                    </p:animEffect>
                                  </p:childTnLst>
                                </p:cTn>
                              </p:par>
                              <p:par>
                                <p:cTn id="23" presetID="3"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blinds(horizontal)">
                                      <p:cBhvr>
                                        <p:cTn id="2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965117"/>
            <a:ext cx="11412000" cy="66447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该地震纵波的波长。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6"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4" name="圆角矩形 33">
            <a:hlinkClick r:id="rId17"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31" name="矩形 30"/>
          <p:cNvSpPr/>
          <p:nvPr/>
        </p:nvSpPr>
        <p:spPr>
          <a:xfrm>
            <a:off x="389206" y="1773610"/>
            <a:ext cx="11412000" cy="6644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4.8 km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p:cNvGrpSpPr/>
          <p:nvPr/>
        </p:nvGrpSpPr>
        <p:grpSpPr>
          <a:xfrm>
            <a:off x="471041" y="2781722"/>
            <a:ext cx="11248331" cy="2440264"/>
            <a:chOff x="471835" y="934424"/>
            <a:chExt cx="11248331" cy="2440264"/>
          </a:xfrm>
        </p:grpSpPr>
        <p:sp>
          <p:nvSpPr>
            <p:cNvPr id="21" name="圆角矩形 20"/>
            <p:cNvSpPr/>
            <p:nvPr/>
          </p:nvSpPr>
          <p:spPr>
            <a:xfrm>
              <a:off x="471835" y="1094416"/>
              <a:ext cx="11248331" cy="2280272"/>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2" name="图片 21"/>
            <p:cNvPicPr>
              <a:picLocks noChangeAspect="1"/>
            </p:cNvPicPr>
            <p:nvPr/>
          </p:nvPicPr>
          <p:blipFill>
            <a:blip r:embed="rId18"/>
            <a:stretch>
              <a:fillRect/>
            </a:stretch>
          </p:blipFill>
          <p:spPr>
            <a:xfrm>
              <a:off x="850294" y="934424"/>
              <a:ext cx="695238" cy="314286"/>
            </a:xfrm>
            <a:prstGeom prst="rect">
              <a:avLst/>
            </a:prstGeom>
          </p:spPr>
        </p:pic>
        <p:sp>
          <p:nvSpPr>
            <p:cNvPr id="25" name="文本框 2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8" name="对象 27"/>
          <p:cNvGraphicFramePr>
            <a:graphicFrameLocks noChangeAspect="1"/>
          </p:cNvGraphicFramePr>
          <p:nvPr>
            <p:extLst>
              <p:ext uri="{D42A27DB-BD31-4B8C-83A1-F6EECF244321}">
                <p14:modId xmlns:p14="http://schemas.microsoft.com/office/powerpoint/2010/main" val="1208251743"/>
              </p:ext>
            </p:extLst>
          </p:nvPr>
        </p:nvGraphicFramePr>
        <p:xfrm>
          <a:off x="800100" y="3190875"/>
          <a:ext cx="7943850" cy="1076325"/>
        </p:xfrm>
        <a:graphic>
          <a:graphicData uri="http://schemas.openxmlformats.org/presentationml/2006/ole">
            <mc:AlternateContent xmlns:mc="http://schemas.openxmlformats.org/markup-compatibility/2006">
              <mc:Choice xmlns:v="urn:schemas-microsoft-com:vml" Requires="v">
                <p:oleObj spid="_x0000_s166000" name="文档" r:id="rId19" imgW="7948263" imgH="1085586" progId="Word.Document.12">
                  <p:embed/>
                </p:oleObj>
              </mc:Choice>
              <mc:Fallback>
                <p:oleObj name="文档" r:id="rId19" imgW="7948263" imgH="1085586" progId="Word.Document.12">
                  <p:embed/>
                  <p:pic>
                    <p:nvPicPr>
                      <p:cNvPr id="0" name=""/>
                      <p:cNvPicPr/>
                      <p:nvPr/>
                    </p:nvPicPr>
                    <p:blipFill>
                      <a:blip r:embed="rId20"/>
                      <a:stretch>
                        <a:fillRect/>
                      </a:stretch>
                    </p:blipFill>
                    <p:spPr>
                      <a:xfrm>
                        <a:off x="800100" y="3190875"/>
                        <a:ext cx="7943850" cy="1076325"/>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4015128106"/>
              </p:ext>
            </p:extLst>
          </p:nvPr>
        </p:nvGraphicFramePr>
        <p:xfrm>
          <a:off x="798513" y="4173024"/>
          <a:ext cx="7778750" cy="1157287"/>
        </p:xfrm>
        <a:graphic>
          <a:graphicData uri="http://schemas.openxmlformats.org/presentationml/2006/ole">
            <mc:AlternateContent xmlns:mc="http://schemas.openxmlformats.org/markup-compatibility/2006">
              <mc:Choice xmlns:v="urn:schemas-microsoft-com:vml" Requires="v">
                <p:oleObj spid="_x0000_s166001" name="文档" r:id="rId21" imgW="7878447" imgH="1173169" progId="Word.Document.12">
                  <p:embed/>
                </p:oleObj>
              </mc:Choice>
              <mc:Fallback>
                <p:oleObj name="文档" r:id="rId21" imgW="7878447" imgH="1173169" progId="Word.Document.12">
                  <p:embed/>
                  <p:pic>
                    <p:nvPicPr>
                      <p:cNvPr id="0" name=""/>
                      <p:cNvPicPr/>
                      <p:nvPr/>
                    </p:nvPicPr>
                    <p:blipFill>
                      <a:blip r:embed="rId22"/>
                      <a:stretch>
                        <a:fillRect/>
                      </a:stretch>
                    </p:blipFill>
                    <p:spPr>
                      <a:xfrm>
                        <a:off x="798513" y="4173024"/>
                        <a:ext cx="7778750" cy="1157287"/>
                      </a:xfrm>
                      <a:prstGeom prst="rect">
                        <a:avLst/>
                      </a:prstGeom>
                    </p:spPr>
                  </p:pic>
                </p:oleObj>
              </mc:Fallback>
            </mc:AlternateContent>
          </a:graphicData>
        </a:graphic>
      </p:graphicFrame>
      <p:pic>
        <p:nvPicPr>
          <p:cNvPr id="27" name="Picture 2" descr="3-144"/>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1861" y="549474"/>
            <a:ext cx="4241094" cy="208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3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par>
                                <p:cTn id="16" presetID="3" presetClass="entr" presetSubtype="1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557019" y="92934"/>
            <a:ext cx="11076375" cy="3249800"/>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南京市高二期中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两波源</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时刻两波源同时开始持续振动并相向传播，振幅均为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时两列波刚好传到题图所示位置。质点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的平衡位置位于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两列波的波速大小；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14</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17"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2" name="矩形 21"/>
          <p:cNvSpPr/>
          <p:nvPr/>
        </p:nvSpPr>
        <p:spPr>
          <a:xfrm>
            <a:off x="557019" y="3510649"/>
            <a:ext cx="11412000" cy="738664"/>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smtClean="0">
                <a:solidFill>
                  <a:srgbClr val="0070C0"/>
                </a:solidFill>
                <a:latin typeface="Times New Roman" panose="02020603050405020304" pitchFamily="18" charset="0"/>
                <a:ea typeface="方正中等线简体" panose="03000509000000000000" pitchFamily="65" charset="-122"/>
              </a:rPr>
              <a:t>20 </a:t>
            </a:r>
            <a:r>
              <a:rPr lang="en-US" altLang="zh-CN" sz="2800" kern="100" dirty="0">
                <a:solidFill>
                  <a:srgbClr val="0070C0"/>
                </a:solidFill>
                <a:latin typeface="Times New Roman" panose="02020603050405020304" pitchFamily="18" charset="0"/>
                <a:ea typeface="方正中等线简体" panose="03000509000000000000" pitchFamily="65" charset="-122"/>
              </a:rPr>
              <a:t>m/s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4" name="组合 23"/>
          <p:cNvGrpSpPr/>
          <p:nvPr/>
        </p:nvGrpSpPr>
        <p:grpSpPr>
          <a:xfrm>
            <a:off x="471041" y="4352588"/>
            <a:ext cx="11248331" cy="1813510"/>
            <a:chOff x="471835" y="934424"/>
            <a:chExt cx="11248331" cy="1813510"/>
          </a:xfrm>
        </p:grpSpPr>
        <p:sp>
          <p:nvSpPr>
            <p:cNvPr id="25" name="圆角矩形 24"/>
            <p:cNvSpPr/>
            <p:nvPr/>
          </p:nvSpPr>
          <p:spPr>
            <a:xfrm>
              <a:off x="471835" y="1094415"/>
              <a:ext cx="11248331" cy="1653519"/>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18"/>
            <a:stretch>
              <a:fillRect/>
            </a:stretch>
          </p:blipFill>
          <p:spPr>
            <a:xfrm>
              <a:off x="850294" y="934424"/>
              <a:ext cx="695238" cy="314286"/>
            </a:xfrm>
            <a:prstGeom prst="rect">
              <a:avLst/>
            </a:prstGeom>
          </p:spPr>
        </p:pic>
        <p:sp>
          <p:nvSpPr>
            <p:cNvPr id="28" name="文本框 2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9" name="对象 28"/>
          <p:cNvGraphicFramePr>
            <a:graphicFrameLocks noChangeAspect="1"/>
          </p:cNvGraphicFramePr>
          <p:nvPr>
            <p:extLst>
              <p:ext uri="{D42A27DB-BD31-4B8C-83A1-F6EECF244321}">
                <p14:modId xmlns:p14="http://schemas.microsoft.com/office/powerpoint/2010/main" val="1429240663"/>
              </p:ext>
            </p:extLst>
          </p:nvPr>
        </p:nvGraphicFramePr>
        <p:xfrm>
          <a:off x="810088" y="4768850"/>
          <a:ext cx="10452100" cy="1365250"/>
        </p:xfrm>
        <a:graphic>
          <a:graphicData uri="http://schemas.openxmlformats.org/presentationml/2006/ole">
            <mc:AlternateContent xmlns:mc="http://schemas.openxmlformats.org/markup-compatibility/2006">
              <mc:Choice xmlns:v="urn:schemas-microsoft-com:vml" Requires="v">
                <p:oleObj spid="_x0000_s141586" name="文档" r:id="rId19" imgW="10598112" imgH="1381664" progId="Word.Document.12">
                  <p:embed/>
                </p:oleObj>
              </mc:Choice>
              <mc:Fallback>
                <p:oleObj name="文档" r:id="rId19" imgW="10598112" imgH="1381664" progId="Word.Document.12">
                  <p:embed/>
                  <p:pic>
                    <p:nvPicPr>
                      <p:cNvPr id="0" name=""/>
                      <p:cNvPicPr/>
                      <p:nvPr/>
                    </p:nvPicPr>
                    <p:blipFill>
                      <a:blip r:embed="rId20"/>
                      <a:stretch>
                        <a:fillRect/>
                      </a:stretch>
                    </p:blipFill>
                    <p:spPr>
                      <a:xfrm>
                        <a:off x="810088" y="4768850"/>
                        <a:ext cx="10452100" cy="1365250"/>
                      </a:xfrm>
                      <a:prstGeom prst="rect">
                        <a:avLst/>
                      </a:prstGeom>
                    </p:spPr>
                  </p:pic>
                </p:oleObj>
              </mc:Fallback>
            </mc:AlternateContent>
          </a:graphicData>
        </a:graphic>
      </p:graphicFrame>
      <p:pic>
        <p:nvPicPr>
          <p:cNvPr id="141583" name="Picture 271" descr="3-14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2862" y="2337651"/>
            <a:ext cx="5851061" cy="11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7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14</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17"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1" name="矩形 20"/>
          <p:cNvSpPr/>
          <p:nvPr/>
        </p:nvSpPr>
        <p:spPr>
          <a:xfrm>
            <a:off x="389206" y="108908"/>
            <a:ext cx="11412000"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0.35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位移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p:cNvSpPr/>
          <p:nvPr/>
        </p:nvSpPr>
        <p:spPr>
          <a:xfrm>
            <a:off x="389206" y="1477060"/>
            <a:ext cx="11412000" cy="6644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 cm</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0" name="组合 29"/>
          <p:cNvGrpSpPr/>
          <p:nvPr/>
        </p:nvGrpSpPr>
        <p:grpSpPr>
          <a:xfrm>
            <a:off x="471041" y="2287191"/>
            <a:ext cx="11248331" cy="3878908"/>
            <a:chOff x="471835" y="934424"/>
            <a:chExt cx="11248331" cy="3878908"/>
          </a:xfrm>
        </p:grpSpPr>
        <p:sp>
          <p:nvSpPr>
            <p:cNvPr id="31" name="圆角矩形 30"/>
            <p:cNvSpPr/>
            <p:nvPr/>
          </p:nvSpPr>
          <p:spPr>
            <a:xfrm>
              <a:off x="471835" y="1094416"/>
              <a:ext cx="11248331" cy="371891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2" name="图片 31"/>
            <p:cNvPicPr>
              <a:picLocks noChangeAspect="1"/>
            </p:cNvPicPr>
            <p:nvPr/>
          </p:nvPicPr>
          <p:blipFill>
            <a:blip r:embed="rId18"/>
            <a:stretch>
              <a:fillRect/>
            </a:stretch>
          </p:blipFill>
          <p:spPr>
            <a:xfrm>
              <a:off x="850294" y="934424"/>
              <a:ext cx="695238" cy="314286"/>
            </a:xfrm>
            <a:prstGeom prst="rect">
              <a:avLst/>
            </a:prstGeom>
          </p:spPr>
        </p:pic>
        <p:sp>
          <p:nvSpPr>
            <p:cNvPr id="33" name="文本框 3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4" name="对象 33"/>
          <p:cNvGraphicFramePr>
            <a:graphicFrameLocks noChangeAspect="1"/>
          </p:cNvGraphicFramePr>
          <p:nvPr>
            <p:extLst>
              <p:ext uri="{D42A27DB-BD31-4B8C-83A1-F6EECF244321}">
                <p14:modId xmlns:p14="http://schemas.microsoft.com/office/powerpoint/2010/main" val="3697898380"/>
              </p:ext>
            </p:extLst>
          </p:nvPr>
        </p:nvGraphicFramePr>
        <p:xfrm>
          <a:off x="800100" y="2614556"/>
          <a:ext cx="7943850" cy="1076325"/>
        </p:xfrm>
        <a:graphic>
          <a:graphicData uri="http://schemas.openxmlformats.org/presentationml/2006/ole">
            <mc:AlternateContent xmlns:mc="http://schemas.openxmlformats.org/markup-compatibility/2006">
              <mc:Choice xmlns:v="urn:schemas-microsoft-com:vml" Requires="v">
                <p:oleObj spid="_x0000_s166953" name="文档" r:id="rId19" imgW="7948263" imgH="1083784" progId="Word.Document.12">
                  <p:embed/>
                </p:oleObj>
              </mc:Choice>
              <mc:Fallback>
                <p:oleObj name="文档" r:id="rId19" imgW="7948263" imgH="1083784" progId="Word.Document.12">
                  <p:embed/>
                  <p:pic>
                    <p:nvPicPr>
                      <p:cNvPr id="0" name=""/>
                      <p:cNvPicPr/>
                      <p:nvPr/>
                    </p:nvPicPr>
                    <p:blipFill>
                      <a:blip r:embed="rId20"/>
                      <a:stretch>
                        <a:fillRect/>
                      </a:stretch>
                    </p:blipFill>
                    <p:spPr>
                      <a:xfrm>
                        <a:off x="800100" y="2614556"/>
                        <a:ext cx="7943850" cy="1076325"/>
                      </a:xfrm>
                      <a:prstGeom prst="rect">
                        <a:avLst/>
                      </a:prstGeom>
                    </p:spPr>
                  </p:pic>
                </p:oleObj>
              </mc:Fallback>
            </mc:AlternateContent>
          </a:graphicData>
        </a:graphic>
      </p:graphicFrame>
      <p:sp>
        <p:nvSpPr>
          <p:cNvPr id="35" name="矩形 34"/>
          <p:cNvSpPr/>
          <p:nvPr/>
        </p:nvSpPr>
        <p:spPr>
          <a:xfrm>
            <a:off x="713318" y="3429794"/>
            <a:ext cx="10782488" cy="2595839"/>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0.35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将再次振动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0.05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，即向下振动到波谷处，此处位移为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y</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cm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点同时参与两列波的叠加，且处于干涉相消的位置，故质点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的位移为零。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7" name="Picture 271" descr="3-14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0529" y="405458"/>
            <a:ext cx="5851061" cy="11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61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par>
                                <p:cTn id="16" presetID="3" presetClass="entr" presetSubtype="10" fill="hold" nodeType="with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blinds(horizontal)">
                                      <p:cBhvr>
                                        <p:cTn id="18" dur="500"/>
                                        <p:tgtEl>
                                          <p:spTgt spid="35">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5">
                                            <p:txEl>
                                              <p:pRg st="1" end="1"/>
                                            </p:txEl>
                                          </p:spTgt>
                                        </p:tgtEl>
                                        <p:attrNameLst>
                                          <p:attrName>style.visibility</p:attrName>
                                        </p:attrNameLst>
                                      </p:cBhvr>
                                      <p:to>
                                        <p:strVal val="visible"/>
                                      </p:to>
                                    </p:set>
                                    <p:animEffect transition="in" filter="blinds(horizontal)">
                                      <p:cBhvr>
                                        <p:cTn id="21"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25882" y="261442"/>
            <a:ext cx="11538648" cy="267765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重庆市巴蜀中学高二期中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一列沿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轴正方向传播的横波，某时刻的波形如图甲所示，图乙表示介质中某质点此后一段时间内的振动图像。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图乙为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四个点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中</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哪</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点的振动图像？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sp>
        <p:nvSpPr>
          <p:cNvPr id="22" name="矩形 21"/>
          <p:cNvSpPr/>
          <p:nvPr/>
        </p:nvSpPr>
        <p:spPr>
          <a:xfrm>
            <a:off x="389206" y="2863255"/>
            <a:ext cx="11412000" cy="738664"/>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i="1" kern="100" dirty="0" smtClean="0">
                <a:solidFill>
                  <a:srgbClr val="0070C0"/>
                </a:solidFill>
                <a:latin typeface="Times New Roman" panose="02020603050405020304" pitchFamily="18" charset="0"/>
                <a:ea typeface="方正中等线简体" panose="03000509000000000000" pitchFamily="65" charset="-122"/>
              </a:rPr>
              <a:t>L</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1" name="组合 20"/>
          <p:cNvGrpSpPr/>
          <p:nvPr/>
        </p:nvGrpSpPr>
        <p:grpSpPr>
          <a:xfrm>
            <a:off x="471041" y="3727350"/>
            <a:ext cx="11248331" cy="2006700"/>
            <a:chOff x="471835" y="934424"/>
            <a:chExt cx="11248331" cy="2006700"/>
          </a:xfrm>
        </p:grpSpPr>
        <p:sp>
          <p:nvSpPr>
            <p:cNvPr id="24" name="圆角矩形 23"/>
            <p:cNvSpPr/>
            <p:nvPr/>
          </p:nvSpPr>
          <p:spPr>
            <a:xfrm>
              <a:off x="471835" y="1094416"/>
              <a:ext cx="11248331" cy="1846708"/>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17"/>
            <a:stretch>
              <a:fillRect/>
            </a:stretch>
          </p:blipFill>
          <p:spPr>
            <a:xfrm>
              <a:off x="850294" y="934424"/>
              <a:ext cx="695238" cy="314286"/>
            </a:xfrm>
            <a:prstGeom prst="rect">
              <a:avLst/>
            </a:prstGeom>
          </p:spPr>
        </p:pic>
        <p:sp>
          <p:nvSpPr>
            <p:cNvPr id="28" name="文本框 2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矩形 28"/>
          <p:cNvSpPr/>
          <p:nvPr/>
        </p:nvSpPr>
        <p:spPr>
          <a:xfrm>
            <a:off x="703962" y="4077866"/>
            <a:ext cx="10782488"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由图乙可知，在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时刻该质点在平衡位置向上振动，波沿</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轴正方向传播，结合波形图可知，图乙为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点的振动图像；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2274" name="Picture 2" descr="3-14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4826" y="1623806"/>
            <a:ext cx="5827811" cy="19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49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blinds(horizontal)">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883584"/>
            <a:ext cx="5633992" cy="267765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从该时刻起，甲图中原点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处质点经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0.15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恰好偏离平衡位置最大，则波传到平衡位置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36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处质点所需的最长时间；</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sp>
        <p:nvSpPr>
          <p:cNvPr id="22" name="矩形 21"/>
          <p:cNvSpPr/>
          <p:nvPr/>
        </p:nvSpPr>
        <p:spPr>
          <a:xfrm>
            <a:off x="389206" y="3485397"/>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0.3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 descr="3-14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748" y="1123595"/>
            <a:ext cx="5656416" cy="192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69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0" name="对象 29"/>
          <p:cNvGraphicFramePr>
            <a:graphicFrameLocks noChangeAspect="1"/>
          </p:cNvGraphicFramePr>
          <p:nvPr>
            <p:extLst>
              <p:ext uri="{D42A27DB-BD31-4B8C-83A1-F6EECF244321}">
                <p14:modId xmlns:p14="http://schemas.microsoft.com/office/powerpoint/2010/main" val="94950646"/>
              </p:ext>
            </p:extLst>
          </p:nvPr>
        </p:nvGraphicFramePr>
        <p:xfrm>
          <a:off x="800100" y="549796"/>
          <a:ext cx="10534650" cy="2219325"/>
        </p:xfrm>
        <a:graphic>
          <a:graphicData uri="http://schemas.openxmlformats.org/presentationml/2006/ole">
            <mc:AlternateContent xmlns:mc="http://schemas.openxmlformats.org/markup-compatibility/2006">
              <mc:Choice xmlns:v="urn:schemas-microsoft-com:vml" Requires="v">
                <p:oleObj spid="_x0000_s70335" name="文档" r:id="rId3" imgW="10545890" imgH="2212675" progId="Word.Document.12">
                  <p:embed/>
                </p:oleObj>
              </mc:Choice>
              <mc:Fallback>
                <p:oleObj name="文档" r:id="rId3" imgW="10545890" imgH="2212675" progId="Word.Document.12">
                  <p:embed/>
                  <p:pic>
                    <p:nvPicPr>
                      <p:cNvPr id="0" name=""/>
                      <p:cNvPicPr/>
                      <p:nvPr/>
                    </p:nvPicPr>
                    <p:blipFill>
                      <a:blip r:embed="rId4"/>
                      <a:stretch>
                        <a:fillRect/>
                      </a:stretch>
                    </p:blipFill>
                    <p:spPr>
                      <a:xfrm>
                        <a:off x="800100" y="549796"/>
                        <a:ext cx="10534650" cy="2219325"/>
                      </a:xfrm>
                      <a:prstGeom prst="rect">
                        <a:avLst/>
                      </a:prstGeom>
                    </p:spPr>
                  </p:pic>
                </p:oleObj>
              </mc:Fallback>
            </mc:AlternateContent>
          </a:graphicData>
        </a:graphic>
      </p:graphicFrame>
      <p:sp>
        <p:nvSpPr>
          <p:cNvPr id="26" name="圆角矩形 25">
            <a:hlinkClick r:id="rId5"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6"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7"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8"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9"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0"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11"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2"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3"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4"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5"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6"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7"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8"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9"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pSp>
        <p:nvGrpSpPr>
          <p:cNvPr id="24" name="组合 23"/>
          <p:cNvGrpSpPr/>
          <p:nvPr/>
        </p:nvGrpSpPr>
        <p:grpSpPr>
          <a:xfrm>
            <a:off x="471041" y="127720"/>
            <a:ext cx="11248331" cy="6038378"/>
            <a:chOff x="471835" y="934424"/>
            <a:chExt cx="11248331" cy="6038378"/>
          </a:xfrm>
        </p:grpSpPr>
        <p:sp>
          <p:nvSpPr>
            <p:cNvPr id="33" name="圆角矩形 32"/>
            <p:cNvSpPr/>
            <p:nvPr/>
          </p:nvSpPr>
          <p:spPr>
            <a:xfrm>
              <a:off x="471835" y="1094414"/>
              <a:ext cx="11248331" cy="5878388"/>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20"/>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8" name="矩形 27"/>
          <p:cNvSpPr/>
          <p:nvPr/>
        </p:nvSpPr>
        <p:spPr>
          <a:xfrm>
            <a:off x="721850" y="2619425"/>
            <a:ext cx="10746713" cy="65684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时最大周期为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0.6 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678468816"/>
              </p:ext>
            </p:extLst>
          </p:nvPr>
        </p:nvGraphicFramePr>
        <p:xfrm>
          <a:off x="798513" y="3403600"/>
          <a:ext cx="10406062" cy="1365250"/>
        </p:xfrm>
        <a:graphic>
          <a:graphicData uri="http://schemas.openxmlformats.org/presentationml/2006/ole">
            <mc:AlternateContent xmlns:mc="http://schemas.openxmlformats.org/markup-compatibility/2006">
              <mc:Choice xmlns:v="urn:schemas-microsoft-com:vml" Requires="v">
                <p:oleObj spid="_x0000_s70336" name="文档" r:id="rId21" imgW="10545890" imgH="1381664" progId="Word.Document.12">
                  <p:embed/>
                </p:oleObj>
              </mc:Choice>
              <mc:Fallback>
                <p:oleObj name="文档" r:id="rId21" imgW="10545890" imgH="1381664" progId="Word.Document.12">
                  <p:embed/>
                  <p:pic>
                    <p:nvPicPr>
                      <p:cNvPr id="0" name=""/>
                      <p:cNvPicPr/>
                      <p:nvPr/>
                    </p:nvPicPr>
                    <p:blipFill>
                      <a:blip r:embed="rId22"/>
                      <a:stretch>
                        <a:fillRect/>
                      </a:stretch>
                    </p:blipFill>
                    <p:spPr>
                      <a:xfrm>
                        <a:off x="798513" y="3403600"/>
                        <a:ext cx="10406062" cy="1365250"/>
                      </a:xfrm>
                      <a:prstGeom prst="rect">
                        <a:avLst/>
                      </a:prstGeom>
                    </p:spPr>
                  </p:pic>
                </p:oleObj>
              </mc:Fallback>
            </mc:AlternateContent>
          </a:graphicData>
        </a:graphic>
      </p:graphicFrame>
      <p:graphicFrame>
        <p:nvGraphicFramePr>
          <p:cNvPr id="32" name="对象 31"/>
          <p:cNvGraphicFramePr>
            <a:graphicFrameLocks noChangeAspect="1"/>
          </p:cNvGraphicFramePr>
          <p:nvPr>
            <p:extLst>
              <p:ext uri="{D42A27DB-BD31-4B8C-83A1-F6EECF244321}">
                <p14:modId xmlns:p14="http://schemas.microsoft.com/office/powerpoint/2010/main" val="4274907407"/>
              </p:ext>
            </p:extLst>
          </p:nvPr>
        </p:nvGraphicFramePr>
        <p:xfrm>
          <a:off x="798513" y="4581922"/>
          <a:ext cx="10406062" cy="1550987"/>
        </p:xfrm>
        <a:graphic>
          <a:graphicData uri="http://schemas.openxmlformats.org/presentationml/2006/ole">
            <mc:AlternateContent xmlns:mc="http://schemas.openxmlformats.org/markup-compatibility/2006">
              <mc:Choice xmlns:v="urn:schemas-microsoft-com:vml" Requires="v">
                <p:oleObj spid="_x0000_s70337" name="文档" r:id="rId23" imgW="10545890" imgH="1580072" progId="Word.Document.12">
                  <p:embed/>
                </p:oleObj>
              </mc:Choice>
              <mc:Fallback>
                <p:oleObj name="文档" r:id="rId23" imgW="10545890" imgH="1580072" progId="Word.Document.12">
                  <p:embed/>
                  <p:pic>
                    <p:nvPicPr>
                      <p:cNvPr id="0" name=""/>
                      <p:cNvPicPr/>
                      <p:nvPr/>
                    </p:nvPicPr>
                    <p:blipFill>
                      <a:blip r:embed="rId24"/>
                      <a:stretch>
                        <a:fillRect/>
                      </a:stretch>
                    </p:blipFill>
                    <p:spPr>
                      <a:xfrm>
                        <a:off x="798513" y="4581922"/>
                        <a:ext cx="10406062" cy="1550987"/>
                      </a:xfrm>
                      <a:prstGeom prst="rect">
                        <a:avLst/>
                      </a:prstGeom>
                    </p:spPr>
                  </p:pic>
                </p:oleObj>
              </mc:Fallback>
            </mc:AlternateContent>
          </a:graphicData>
        </a:graphic>
      </p:graphicFrame>
      <p:pic>
        <p:nvPicPr>
          <p:cNvPr id="29" name="Picture 2" descr="3-145"/>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0844" y="2584678"/>
            <a:ext cx="5544962" cy="188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7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a:xfrm>
            <a:off x="721850" y="1197546"/>
            <a:ext cx="10746713" cy="267765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时最大周期为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，则波传到平衡位置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36 cm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处质点所需的时间</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0.1 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波传到平衡位置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36 cm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处</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质点</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所需的</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最长时间为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0.3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pSp>
        <p:nvGrpSpPr>
          <p:cNvPr id="24" name="组合 23"/>
          <p:cNvGrpSpPr/>
          <p:nvPr/>
        </p:nvGrpSpPr>
        <p:grpSpPr>
          <a:xfrm>
            <a:off x="471041" y="919808"/>
            <a:ext cx="11248331" cy="3230066"/>
            <a:chOff x="471835" y="934424"/>
            <a:chExt cx="11248331" cy="3230066"/>
          </a:xfrm>
        </p:grpSpPr>
        <p:sp>
          <p:nvSpPr>
            <p:cNvPr id="33" name="圆角矩形 32"/>
            <p:cNvSpPr/>
            <p:nvPr/>
          </p:nvSpPr>
          <p:spPr>
            <a:xfrm>
              <a:off x="471835" y="1094414"/>
              <a:ext cx="11248331" cy="307007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560027059"/>
              </p:ext>
            </p:extLst>
          </p:nvPr>
        </p:nvGraphicFramePr>
        <p:xfrm>
          <a:off x="2304802" y="1736327"/>
          <a:ext cx="1054100" cy="1163638"/>
        </p:xfrm>
        <a:graphic>
          <a:graphicData uri="http://schemas.openxmlformats.org/presentationml/2006/ole">
            <mc:AlternateContent xmlns:mc="http://schemas.openxmlformats.org/markup-compatibility/2006">
              <mc:Choice xmlns:v="urn:schemas-microsoft-com:vml" Requires="v">
                <p:oleObj spid="_x0000_s168979" name="文档" r:id="rId19" imgW="1054537" imgH="1163573" progId="Word.Document.12">
                  <p:embed/>
                </p:oleObj>
              </mc:Choice>
              <mc:Fallback>
                <p:oleObj name="文档" r:id="rId19" imgW="1054537" imgH="1163573" progId="Word.Document.12">
                  <p:embed/>
                  <p:pic>
                    <p:nvPicPr>
                      <p:cNvPr id="0" name=""/>
                      <p:cNvPicPr/>
                      <p:nvPr/>
                    </p:nvPicPr>
                    <p:blipFill>
                      <a:blip r:embed="rId20"/>
                      <a:stretch>
                        <a:fillRect/>
                      </a:stretch>
                    </p:blipFill>
                    <p:spPr>
                      <a:xfrm>
                        <a:off x="2304802" y="1736327"/>
                        <a:ext cx="1054100" cy="1163638"/>
                      </a:xfrm>
                      <a:prstGeom prst="rect">
                        <a:avLst/>
                      </a:prstGeom>
                    </p:spPr>
                  </p:pic>
                </p:oleObj>
              </mc:Fallback>
            </mc:AlternateContent>
          </a:graphicData>
        </a:graphic>
      </p:graphicFrame>
      <p:pic>
        <p:nvPicPr>
          <p:cNvPr id="29" name="Picture 2" descr="3-145"/>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5166" y="1935358"/>
            <a:ext cx="5656416" cy="192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27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blinds(horizontal)">
                                      <p:cBhvr>
                                        <p:cTn id="16" dur="500"/>
                                        <p:tgtEl>
                                          <p:spTgt spid="28">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261442"/>
            <a:ext cx="5449997"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若波沿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轴的负方向传播，传播速度为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，则原点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处质点的振动方程。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pSp>
        <p:nvGrpSpPr>
          <p:cNvPr id="21" name="组合 20"/>
          <p:cNvGrpSpPr/>
          <p:nvPr/>
        </p:nvGrpSpPr>
        <p:grpSpPr>
          <a:xfrm>
            <a:off x="471041" y="3213770"/>
            <a:ext cx="11248331" cy="2952328"/>
            <a:chOff x="471835" y="934424"/>
            <a:chExt cx="11248331" cy="2952328"/>
          </a:xfrm>
        </p:grpSpPr>
        <p:sp>
          <p:nvSpPr>
            <p:cNvPr id="24" name="圆角矩形 23"/>
            <p:cNvSpPr/>
            <p:nvPr/>
          </p:nvSpPr>
          <p:spPr>
            <a:xfrm>
              <a:off x="471835" y="1094416"/>
              <a:ext cx="11248331" cy="279233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18"/>
            <a:stretch>
              <a:fillRect/>
            </a:stretch>
          </p:blipFill>
          <p:spPr>
            <a:xfrm>
              <a:off x="850294" y="934424"/>
              <a:ext cx="695238" cy="314286"/>
            </a:xfrm>
            <a:prstGeom prst="rect">
              <a:avLst/>
            </a:prstGeom>
          </p:spPr>
        </p:pic>
        <p:sp>
          <p:nvSpPr>
            <p:cNvPr id="28" name="文本框 2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矩形 28"/>
          <p:cNvSpPr/>
          <p:nvPr/>
        </p:nvSpPr>
        <p:spPr>
          <a:xfrm>
            <a:off x="703962" y="3501802"/>
            <a:ext cx="10782488" cy="668901"/>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若波沿</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轴的负方向传播，传播速度为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09172334"/>
              </p:ext>
            </p:extLst>
          </p:nvPr>
        </p:nvGraphicFramePr>
        <p:xfrm>
          <a:off x="478582" y="2228808"/>
          <a:ext cx="4264025" cy="1296988"/>
        </p:xfrm>
        <a:graphic>
          <a:graphicData uri="http://schemas.openxmlformats.org/presentationml/2006/ole">
            <mc:AlternateContent xmlns:mc="http://schemas.openxmlformats.org/markup-compatibility/2006">
              <mc:Choice xmlns:v="urn:schemas-microsoft-com:vml" Requires="v">
                <p:oleObj spid="_x0000_s170003" name="文档" r:id="rId19" imgW="4263497" imgH="1299149" progId="Word.Document.12">
                  <p:embed/>
                </p:oleObj>
              </mc:Choice>
              <mc:Fallback>
                <p:oleObj name="文档" r:id="rId19" imgW="4263497" imgH="1299149" progId="Word.Document.12">
                  <p:embed/>
                  <p:pic>
                    <p:nvPicPr>
                      <p:cNvPr id="0" name=""/>
                      <p:cNvPicPr/>
                      <p:nvPr/>
                    </p:nvPicPr>
                    <p:blipFill>
                      <a:blip r:embed="rId20"/>
                      <a:stretch>
                        <a:fillRect/>
                      </a:stretch>
                    </p:blipFill>
                    <p:spPr>
                      <a:xfrm>
                        <a:off x="478582" y="2228808"/>
                        <a:ext cx="4264025" cy="1296988"/>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2007518626"/>
              </p:ext>
            </p:extLst>
          </p:nvPr>
        </p:nvGraphicFramePr>
        <p:xfrm>
          <a:off x="798513" y="4233457"/>
          <a:ext cx="10406062" cy="1944688"/>
        </p:xfrm>
        <a:graphic>
          <a:graphicData uri="http://schemas.openxmlformats.org/presentationml/2006/ole">
            <mc:AlternateContent xmlns:mc="http://schemas.openxmlformats.org/markup-compatibility/2006">
              <mc:Choice xmlns:v="urn:schemas-microsoft-com:vml" Requires="v">
                <p:oleObj spid="_x0000_s170004" name="文档" r:id="rId21" imgW="10545890" imgH="1977965" progId="Word.Document.12">
                  <p:embed/>
                </p:oleObj>
              </mc:Choice>
              <mc:Fallback>
                <p:oleObj name="文档" r:id="rId21" imgW="10545890" imgH="1977965" progId="Word.Document.12">
                  <p:embed/>
                  <p:pic>
                    <p:nvPicPr>
                      <p:cNvPr id="0" name=""/>
                      <p:cNvPicPr/>
                      <p:nvPr/>
                    </p:nvPicPr>
                    <p:blipFill>
                      <a:blip r:embed="rId22"/>
                      <a:stretch>
                        <a:fillRect/>
                      </a:stretch>
                    </p:blipFill>
                    <p:spPr>
                      <a:xfrm>
                        <a:off x="798513" y="4233457"/>
                        <a:ext cx="10406062" cy="1944688"/>
                      </a:xfrm>
                      <a:prstGeom prst="rect">
                        <a:avLst/>
                      </a:prstGeom>
                    </p:spPr>
                  </p:pic>
                </p:oleObj>
              </mc:Fallback>
            </mc:AlternateContent>
          </a:graphicData>
        </a:graphic>
      </p:graphicFrame>
      <p:pic>
        <p:nvPicPr>
          <p:cNvPr id="30" name="Picture 2" descr="3-145"/>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5206" y="351182"/>
            <a:ext cx="5656416" cy="192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96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blinds(horizontal)">
                                      <p:cBhvr>
                                        <p:cTn id="15" dur="500"/>
                                        <p:tgtEl>
                                          <p:spTgt spid="29">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linds(horizontal)">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83029"/>
            <a:ext cx="11412000" cy="457321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广东卷</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渔船常用回声探测器发射的声波探测水下鱼群与障碍物。声波在水中传播速度为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1 500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，若探测器发出频率为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的声波，下列说法正确的是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两列声波相遇时一定会发生干涉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声波由水中传播到空气中，波长会改变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该声波遇到尺寸约为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的被探测物时会发生明显衍射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探测器接收到的回声频率与被探测物相对探测器运动的速度无关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4"/>
          <p:cNvSpPr txBox="1"/>
          <p:nvPr/>
        </p:nvSpPr>
        <p:spPr>
          <a:xfrm>
            <a:off x="262558" y="3179568"/>
            <a:ext cx="738003"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6" name="圆角矩形 35">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7" name="圆角矩形 36">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4739" b="854"/>
          <a:stretch/>
        </p:blipFill>
        <p:spPr>
          <a:xfrm>
            <a:off x="7273608" y="2045970"/>
            <a:ext cx="4917600" cy="2766695"/>
          </a:xfrm>
          <a:prstGeom prst="rect">
            <a:avLst/>
          </a:prstGeom>
        </p:spPr>
      </p:pic>
      <p:sp>
        <p:nvSpPr>
          <p:cNvPr id="14" name="矩形 13"/>
          <p:cNvSpPr/>
          <p:nvPr/>
        </p:nvSpPr>
        <p:spPr>
          <a:xfrm flipV="1">
            <a:off x="7272338" y="2046605"/>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anose="020B0503020204020204" charset="-122"/>
                <a:ea typeface="微软雅黑" panose="020B0503020204020204" charset="-122"/>
              </a:rPr>
              <a:t>本课结束</a:t>
            </a:r>
            <a:endParaRPr lang="zh-CN" altLang="en-US" sz="3200" b="1" dirty="0">
              <a:solidFill>
                <a:schemeClr val="bg1"/>
              </a:solidFill>
              <a:effectLst/>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更多精彩内容请登录：</a:t>
            </a:r>
            <a:r>
              <a:rPr lang="en-US" altLang="zh-CN" sz="3200" b="1" dirty="0">
                <a:solidFill>
                  <a:schemeClr val="bg1"/>
                </a:solidFill>
                <a:latin typeface="微软雅黑" panose="020B0503020204020204" charset="-122"/>
                <a:ea typeface="微软雅黑" panose="020B0503020204020204" charset="-122"/>
              </a:rPr>
              <a:t>www.xinjiaoyu.com</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7" name="组合 26"/>
          <p:cNvGrpSpPr/>
          <p:nvPr/>
        </p:nvGrpSpPr>
        <p:grpSpPr>
          <a:xfrm>
            <a:off x="471041" y="414982"/>
            <a:ext cx="11248331" cy="5103044"/>
            <a:chOff x="471835" y="934424"/>
            <a:chExt cx="11248331" cy="5103044"/>
          </a:xfrm>
        </p:grpSpPr>
        <p:sp>
          <p:nvSpPr>
            <p:cNvPr id="28" name="圆角矩形 27"/>
            <p:cNvSpPr/>
            <p:nvPr/>
          </p:nvSpPr>
          <p:spPr>
            <a:xfrm>
              <a:off x="471835" y="1094414"/>
              <a:ext cx="11248331" cy="4943054"/>
            </a:xfrm>
            <a:prstGeom prst="roundRect">
              <a:avLst>
                <a:gd name="adj" fmla="val 216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9" name="图片 28"/>
            <p:cNvPicPr>
              <a:picLocks noChangeAspect="1"/>
            </p:cNvPicPr>
            <p:nvPr/>
          </p:nvPicPr>
          <p:blipFill>
            <a:blip r:embed="rId15"/>
            <a:stretch>
              <a:fillRect/>
            </a:stretch>
          </p:blipFill>
          <p:spPr>
            <a:xfrm>
              <a:off x="850294" y="934424"/>
              <a:ext cx="695238" cy="314286"/>
            </a:xfrm>
            <a:prstGeom prst="rect">
              <a:avLst/>
            </a:prstGeom>
          </p:spPr>
        </p:pic>
        <p:sp>
          <p:nvSpPr>
            <p:cNvPr id="30" name="文本框 2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矩形 30"/>
          <p:cNvSpPr/>
          <p:nvPr/>
        </p:nvSpPr>
        <p:spPr>
          <a:xfrm>
            <a:off x="605206" y="685637"/>
            <a:ext cx="10980000" cy="4875181"/>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根据多普勒效应可知，探测器接收到的回声频率与被探测物相对探测器运动的速度有关，而两列声波发生干涉的条件是频率相等，所以两列声波相遇时不一定发生干涉，故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声波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由水中传播到空气中时，声波的波速发生变化，所以波长会发生改变，故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8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波长的计算公式可得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当遇到尺寸约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的被探测物时不会发生明显衍射，故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4" name="圆角矩形 23">
            <a:hlinkClick r:id="rId17"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7" name="圆角矩形 36">
            <a:hlinkClick r:id="rId18"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87329607"/>
              </p:ext>
            </p:extLst>
          </p:nvPr>
        </p:nvGraphicFramePr>
        <p:xfrm>
          <a:off x="4743843" y="3873868"/>
          <a:ext cx="5643562" cy="1039813"/>
        </p:xfrm>
        <a:graphic>
          <a:graphicData uri="http://schemas.openxmlformats.org/presentationml/2006/ole">
            <mc:AlternateContent xmlns:mc="http://schemas.openxmlformats.org/markup-compatibility/2006">
              <mc:Choice xmlns:v="urn:schemas-microsoft-com:vml" Requires="v">
                <p:oleObj spid="_x0000_s148703" name="文档" r:id="rId19" imgW="5643965" imgH="1040894" progId="Word.Document.12">
                  <p:embed/>
                </p:oleObj>
              </mc:Choice>
              <mc:Fallback>
                <p:oleObj name="文档" r:id="rId19" imgW="5643965" imgH="1040894" progId="Word.Document.12">
                  <p:embed/>
                  <p:pic>
                    <p:nvPicPr>
                      <p:cNvPr id="0" name=""/>
                      <p:cNvPicPr/>
                      <p:nvPr/>
                    </p:nvPicPr>
                    <p:blipFill>
                      <a:blip r:embed="rId20"/>
                      <a:stretch>
                        <a:fillRect/>
                      </a:stretch>
                    </p:blipFill>
                    <p:spPr>
                      <a:xfrm>
                        <a:off x="4743843" y="3873868"/>
                        <a:ext cx="5643562" cy="1039813"/>
                      </a:xfrm>
                      <a:prstGeom prst="rect">
                        <a:avLst/>
                      </a:prstGeom>
                    </p:spPr>
                  </p:pic>
                </p:oleObj>
              </mc:Fallback>
            </mc:AlternateContent>
          </a:graphicData>
        </a:graphic>
      </p:graphicFrame>
    </p:spTree>
    <p:extLst>
      <p:ext uri="{BB962C8B-B14F-4D97-AF65-F5344CB8AC3E}">
        <p14:creationId xmlns:p14="http://schemas.microsoft.com/office/powerpoint/2010/main" val="38879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blinds(horizontal)">
                                      <p:cBhvr>
                                        <p:cTn id="10" dur="500"/>
                                        <p:tgtEl>
                                          <p:spTgt spid="3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Effect transition="in" filter="blinds(horizontal)">
                                      <p:cBhvr>
                                        <p:cTn id="13" dur="500"/>
                                        <p:tgtEl>
                                          <p:spTgt spid="3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xEl>
                                              <p:pRg st="2" end="2"/>
                                            </p:txEl>
                                          </p:spTgt>
                                        </p:tgtEl>
                                        <p:attrNameLst>
                                          <p:attrName>style.visibility</p:attrName>
                                        </p:attrNameLst>
                                      </p:cBhvr>
                                      <p:to>
                                        <p:strVal val="visible"/>
                                      </p:to>
                                    </p:set>
                                    <p:animEffect transition="in" filter="blinds(horizontal)">
                                      <p:cBhvr>
                                        <p:cTn id="16" dur="500"/>
                                        <p:tgtEl>
                                          <p:spTgt spid="31">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12763"/>
            <a:ext cx="11412000" cy="457321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张家界市高二期末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一根粗细均匀的弹性绳子，右端固定，</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点上下振动，产生向右传播的机械波，某时刻的波形如图所示。下列说法中正确的是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波源振动的周期逐渐减小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波的传播速度逐渐减小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各处的波长都相等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此时刻质点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的速度方向向上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262656" y="2520351"/>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4" name="圆角矩形 23">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171010" name="Picture 2" descr="3-126"/>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6331" y="2717320"/>
            <a:ext cx="5486354" cy="152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pSp>
        <p:nvGrpSpPr>
          <p:cNvPr id="23" name="组合 22"/>
          <p:cNvGrpSpPr/>
          <p:nvPr/>
        </p:nvGrpSpPr>
        <p:grpSpPr>
          <a:xfrm>
            <a:off x="471041" y="837506"/>
            <a:ext cx="11248331" cy="4032448"/>
            <a:chOff x="471835" y="934424"/>
            <a:chExt cx="11248331" cy="4032448"/>
          </a:xfrm>
        </p:grpSpPr>
        <p:sp>
          <p:nvSpPr>
            <p:cNvPr id="24" name="圆角矩形 23"/>
            <p:cNvSpPr/>
            <p:nvPr/>
          </p:nvSpPr>
          <p:spPr>
            <a:xfrm>
              <a:off x="471835" y="1094414"/>
              <a:ext cx="11248331" cy="3872458"/>
            </a:xfrm>
            <a:prstGeom prst="roundRect">
              <a:avLst>
                <a:gd name="adj" fmla="val 194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16"/>
            <a:stretch>
              <a:fillRect/>
            </a:stretch>
          </p:blipFill>
          <p:spPr>
            <a:xfrm>
              <a:off x="850294" y="934424"/>
              <a:ext cx="695238" cy="314286"/>
            </a:xfrm>
            <a:prstGeom prst="rect">
              <a:avLst/>
            </a:prstGeom>
          </p:spPr>
        </p:pic>
        <p:sp>
          <p:nvSpPr>
            <p:cNvPr id="26" name="文本框 2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圆角矩形 28">
            <a:hlinkClick r:id="rId17"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0" name="圆角矩形 29">
            <a:hlinkClick r:id="rId18"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39" name="矩形 38"/>
          <p:cNvSpPr/>
          <p:nvPr/>
        </p:nvSpPr>
        <p:spPr>
          <a:xfrm>
            <a:off x="605206" y="2709714"/>
            <a:ext cx="10980000" cy="1949508"/>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波在同种介质中传播时波速不变，由图可知距离波源越近波长越小，根据</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smtClean="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可知波源振动的周期逐渐减小，选项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同侧法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可知，此时刻质点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的速度方向向下，选项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91972659"/>
              </p:ext>
            </p:extLst>
          </p:nvPr>
        </p:nvGraphicFramePr>
        <p:xfrm>
          <a:off x="1884561" y="3251870"/>
          <a:ext cx="1311275" cy="1154113"/>
        </p:xfrm>
        <a:graphic>
          <a:graphicData uri="http://schemas.openxmlformats.org/presentationml/2006/ole">
            <mc:AlternateContent xmlns:mc="http://schemas.openxmlformats.org/markup-compatibility/2006">
              <mc:Choice xmlns:v="urn:schemas-microsoft-com:vml" Requires="v">
                <p:oleObj spid="_x0000_s150744" name="文档" r:id="rId19" imgW="1311513" imgH="1154198" progId="Word.Document.12">
                  <p:embed/>
                </p:oleObj>
              </mc:Choice>
              <mc:Fallback>
                <p:oleObj name="文档" r:id="rId19" imgW="1311513" imgH="1154198" progId="Word.Document.12">
                  <p:embed/>
                  <p:pic>
                    <p:nvPicPr>
                      <p:cNvPr id="0" name=""/>
                      <p:cNvPicPr/>
                      <p:nvPr/>
                    </p:nvPicPr>
                    <p:blipFill>
                      <a:blip r:embed="rId20"/>
                      <a:stretch>
                        <a:fillRect/>
                      </a:stretch>
                    </p:blipFill>
                    <p:spPr>
                      <a:xfrm>
                        <a:off x="1884561" y="3251870"/>
                        <a:ext cx="1311275" cy="1154113"/>
                      </a:xfrm>
                      <a:prstGeom prst="rect">
                        <a:avLst/>
                      </a:prstGeom>
                    </p:spPr>
                  </p:pic>
                </p:oleObj>
              </mc:Fallback>
            </mc:AlternateContent>
          </a:graphicData>
        </a:graphic>
      </p:graphicFrame>
      <p:pic>
        <p:nvPicPr>
          <p:cNvPr id="27" name="Picture 2" descr="3-126"/>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9067" y="1248010"/>
            <a:ext cx="5272278" cy="14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33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blinds(horizontal)">
                                      <p:cBhvr>
                                        <p:cTn id="10" dur="500"/>
                                        <p:tgtEl>
                                          <p:spTgt spid="3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xEl>
                                              <p:pRg st="1" end="1"/>
                                            </p:txEl>
                                          </p:spTgt>
                                        </p:tgtEl>
                                        <p:attrNameLst>
                                          <p:attrName>style.visibility</p:attrName>
                                        </p:attrNameLst>
                                      </p:cBhvr>
                                      <p:to>
                                        <p:strVal val="visible"/>
                                      </p:to>
                                    </p:set>
                                    <p:animEffect transition="in" filter="blinds(horizontal)">
                                      <p:cBhvr>
                                        <p:cTn id="13" dur="500"/>
                                        <p:tgtEl>
                                          <p:spTgt spid="3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14504"/>
            <a:ext cx="11412000" cy="5219546"/>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清远市高二期末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的甲、乙两条船停在湖中，某时刻开始波源以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的频率上下振动，形成的水波可视为简谐横波，波源和甲、乙两船的相对位置如图所示，通过观察发现当甲船位于波谷时，乙船位于波峰，且两船之间还有一个波峰。下列说法正确的是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这列波的速度为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 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这列波的波长为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 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这列波的周期为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 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一段时间后甲船靠近乙船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TextBox 14"/>
          <p:cNvSpPr txBox="1"/>
          <p:nvPr/>
        </p:nvSpPr>
        <p:spPr>
          <a:xfrm>
            <a:off x="262558" y="3158996"/>
            <a:ext cx="795807" cy="756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0" name="圆角矩形 19">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6"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172034" name="Picture 2" descr="ZJ3-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9561" y="3782321"/>
            <a:ext cx="4269916" cy="90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5" name="组合 24"/>
          <p:cNvGrpSpPr/>
          <p:nvPr/>
        </p:nvGrpSpPr>
        <p:grpSpPr>
          <a:xfrm>
            <a:off x="471041" y="640532"/>
            <a:ext cx="11248331" cy="5021510"/>
            <a:chOff x="471835" y="934424"/>
            <a:chExt cx="11248331" cy="5021510"/>
          </a:xfrm>
        </p:grpSpPr>
        <p:sp>
          <p:nvSpPr>
            <p:cNvPr id="26" name="圆角矩形 25"/>
            <p:cNvSpPr/>
            <p:nvPr/>
          </p:nvSpPr>
          <p:spPr>
            <a:xfrm>
              <a:off x="471835" y="1094414"/>
              <a:ext cx="11248331" cy="486152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15"/>
            <a:stretch>
              <a:fillRect/>
            </a:stretch>
          </p:blipFill>
          <p:spPr>
            <a:xfrm>
              <a:off x="850294" y="934424"/>
              <a:ext cx="695238" cy="314286"/>
            </a:xfrm>
            <a:prstGeom prst="rect">
              <a:avLst/>
            </a:prstGeom>
          </p:spPr>
        </p:pic>
        <p:sp>
          <p:nvSpPr>
            <p:cNvPr id="28" name="文本框 2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7" action="ppaction://hlinksldjump"/>
            <a:extLst>
              <a:ext uri="{FF2B5EF4-FFF2-40B4-BE49-F238E27FC236}">
                <a16:creationId xmlns="" xmlns:a16="http://schemas.microsoft.com/office/drawing/2014/main"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1" name="圆角矩形 30">
            <a:hlinkClick r:id="rId18" action="ppaction://hlinksldjump"/>
            <a:extLst>
              <a:ext uri="{FF2B5EF4-FFF2-40B4-BE49-F238E27FC236}">
                <a16:creationId xmlns="" xmlns:a16="http://schemas.microsoft.com/office/drawing/2014/main"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42" name="矩形 41"/>
          <p:cNvSpPr/>
          <p:nvPr/>
        </p:nvSpPr>
        <p:spPr>
          <a:xfrm>
            <a:off x="659563" y="896438"/>
            <a:ext cx="10836243" cy="470282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当甲船位于波谷时，乙船位于波峰</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且</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两船之间还有一个波峰，即两船</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之</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间</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的距离等于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个波长，得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12 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这</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列波的速度</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λf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2.4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7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这</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列波的周期</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错误</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50" dirty="0" smtClean="0">
                <a:latin typeface="Times New Roman" panose="02020603050405020304" pitchFamily="18" charset="0"/>
                <a:ea typeface="楷体_GB2312" panose="02010609030101010101" pitchFamily="49" charset="-122"/>
                <a:cs typeface="Times New Roman" panose="02020603050405020304" pitchFamily="18" charset="0"/>
              </a:rPr>
              <a:t>甲</a:t>
            </a:r>
            <a:r>
              <a:rPr lang="zh-CN" altLang="zh-CN" sz="2800" kern="100" spc="50" dirty="0">
                <a:latin typeface="Times New Roman" panose="02020603050405020304" pitchFamily="18" charset="0"/>
                <a:ea typeface="楷体_GB2312" panose="02010609030101010101" pitchFamily="49" charset="-122"/>
                <a:cs typeface="Times New Roman" panose="02020603050405020304" pitchFamily="18" charset="0"/>
              </a:rPr>
              <a:t>、乙两船上下振动，不随波迁移，即甲、乙两船不会靠近，故</a:t>
            </a:r>
            <a:r>
              <a:rPr lang="en-US" altLang="zh-CN" sz="2800" kern="100" spc="5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spc="5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spc="5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469307556"/>
              </p:ext>
            </p:extLst>
          </p:nvPr>
        </p:nvGraphicFramePr>
        <p:xfrm>
          <a:off x="3387232" y="3422770"/>
          <a:ext cx="825500" cy="1058863"/>
        </p:xfrm>
        <a:graphic>
          <a:graphicData uri="http://schemas.openxmlformats.org/presentationml/2006/ole">
            <mc:AlternateContent xmlns:mc="http://schemas.openxmlformats.org/markup-compatibility/2006">
              <mc:Choice xmlns:v="urn:schemas-microsoft-com:vml" Requires="v">
                <p:oleObj spid="_x0000_s152782" name="文档" r:id="rId19" imgW="825994" imgH="1058646" progId="Word.Document.12">
                  <p:embed/>
                </p:oleObj>
              </mc:Choice>
              <mc:Fallback>
                <p:oleObj name="文档" r:id="rId19" imgW="825994" imgH="1058646" progId="Word.Document.12">
                  <p:embed/>
                  <p:pic>
                    <p:nvPicPr>
                      <p:cNvPr id="0" name=""/>
                      <p:cNvPicPr/>
                      <p:nvPr/>
                    </p:nvPicPr>
                    <p:blipFill>
                      <a:blip r:embed="rId20"/>
                      <a:stretch>
                        <a:fillRect/>
                      </a:stretch>
                    </p:blipFill>
                    <p:spPr>
                      <a:xfrm>
                        <a:off x="3387232" y="3422770"/>
                        <a:ext cx="825500" cy="1058863"/>
                      </a:xfrm>
                      <a:prstGeom prst="rect">
                        <a:avLst/>
                      </a:prstGeom>
                    </p:spPr>
                  </p:pic>
                </p:oleObj>
              </mc:Fallback>
            </mc:AlternateContent>
          </a:graphicData>
        </a:graphic>
      </p:graphicFrame>
      <p:pic>
        <p:nvPicPr>
          <p:cNvPr id="29" name="Picture 2" descr="ZJ3-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1759" y="1125538"/>
            <a:ext cx="4269916" cy="90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blinds(horizontal)">
                                      <p:cBhvr>
                                        <p:cTn id="10" dur="500"/>
                                        <p:tgtEl>
                                          <p:spTgt spid="4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Effect transition="in" filter="blinds(horizontal)">
                                      <p:cBhvr>
                                        <p:cTn id="13" dur="500"/>
                                        <p:tgtEl>
                                          <p:spTgt spid="42">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2">
                                            <p:txEl>
                                              <p:pRg st="2" end="2"/>
                                            </p:txEl>
                                          </p:spTgt>
                                        </p:tgtEl>
                                        <p:attrNameLst>
                                          <p:attrName>style.visibility</p:attrName>
                                        </p:attrNameLst>
                                      </p:cBhvr>
                                      <p:to>
                                        <p:strVal val="visible"/>
                                      </p:to>
                                    </p:set>
                                    <p:animEffect transition="in" filter="blinds(horizontal)">
                                      <p:cBhvr>
                                        <p:cTn id="16" dur="500"/>
                                        <p:tgtEl>
                                          <p:spTgt spid="42">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animEffect transition="in" filter="blinds(horizontal)">
                                      <p:cBhvr>
                                        <p:cTn id="19" dur="500"/>
                                        <p:tgtEl>
                                          <p:spTgt spid="42">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2">
                                            <p:txEl>
                                              <p:pRg st="4" end="4"/>
                                            </p:txEl>
                                          </p:spTgt>
                                        </p:tgtEl>
                                        <p:attrNameLst>
                                          <p:attrName>style.visibility</p:attrName>
                                        </p:attrNameLst>
                                      </p:cBhvr>
                                      <p:to>
                                        <p:strVal val="visible"/>
                                      </p:to>
                                    </p:set>
                                    <p:animEffect transition="in" filter="blinds(horizontal)">
                                      <p:cBhvr>
                                        <p:cTn id="22" dur="500"/>
                                        <p:tgtEl>
                                          <p:spTgt spid="42">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2">
                                            <p:txEl>
                                              <p:pRg st="5" end="5"/>
                                            </p:txEl>
                                          </p:spTgt>
                                        </p:tgtEl>
                                        <p:attrNameLst>
                                          <p:attrName>style.visibility</p:attrName>
                                        </p:attrNameLst>
                                      </p:cBhvr>
                                      <p:to>
                                        <p:strVal val="visible"/>
                                      </p:to>
                                    </p:set>
                                    <p:animEffect transition="in" filter="blinds(horizontal)">
                                      <p:cBhvr>
                                        <p:cTn id="25" dur="500"/>
                                        <p:tgtEl>
                                          <p:spTgt spid="42">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par>
                                <p:cTn id="29" presetID="3" presetClass="entr" presetSubtype="1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3889</Words>
  <Application>Microsoft Office PowerPoint</Application>
  <PresentationFormat>自定义</PresentationFormat>
  <Paragraphs>745</Paragraphs>
  <Slides>40</Slides>
  <Notes>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40</vt:i4>
      </vt:variant>
    </vt:vector>
  </HeadingPairs>
  <TitlesOfParts>
    <vt:vector size="57" baseType="lpstr">
      <vt:lpstr>DOUYU Font</vt:lpstr>
      <vt:lpstr>方正中等线简体</vt:lpstr>
      <vt:lpstr>黑体</vt:lpstr>
      <vt:lpstr>华文黑体</vt:lpstr>
      <vt:lpstr>华文细黑</vt:lpstr>
      <vt:lpstr>楷体_GB2312</vt:lpstr>
      <vt:lpstr>宋体</vt:lpstr>
      <vt:lpstr>宋体-方正超大字符集</vt:lpstr>
      <vt:lpstr>微软雅黑</vt:lpstr>
      <vt:lpstr>Arial</vt:lpstr>
      <vt:lpstr>Book Antiqua</vt:lpstr>
      <vt:lpstr>Calibri</vt:lpstr>
      <vt:lpstr>Courier New</vt:lpstr>
      <vt:lpstr>Times New Roman</vt:lpstr>
      <vt:lpstr>7_Office 主题</vt:lpstr>
      <vt:lpstr>Microsoft Word 文档</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7147</cp:revision>
  <dcterms:created xsi:type="dcterms:W3CDTF">2014-11-27T01:03:00Z</dcterms:created>
  <dcterms:modified xsi:type="dcterms:W3CDTF">2024-04-29T05:41:45Z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