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2290" r:id="rId2"/>
    <p:sldId id="1910" r:id="rId3"/>
    <p:sldId id="2306" r:id="rId4"/>
    <p:sldId id="1911" r:id="rId5"/>
    <p:sldId id="2307" r:id="rId6"/>
    <p:sldId id="1912" r:id="rId7"/>
    <p:sldId id="2308" r:id="rId8"/>
    <p:sldId id="1913" r:id="rId9"/>
    <p:sldId id="2254" r:id="rId10"/>
    <p:sldId id="1914" r:id="rId11"/>
    <p:sldId id="2309" r:id="rId12"/>
    <p:sldId id="2376" r:id="rId13"/>
    <p:sldId id="1920" r:id="rId14"/>
    <p:sldId id="2255" r:id="rId15"/>
    <p:sldId id="1922" r:id="rId16"/>
    <p:sldId id="2155" r:id="rId17"/>
    <p:sldId id="2353" r:id="rId18"/>
    <p:sldId id="1924" r:id="rId19"/>
    <p:sldId id="2310" r:id="rId20"/>
    <p:sldId id="1926" r:id="rId21"/>
    <p:sldId id="2134" r:id="rId22"/>
    <p:sldId id="2037" r:id="rId23"/>
    <p:sldId id="2244" r:id="rId24"/>
    <p:sldId id="2355" r:id="rId25"/>
    <p:sldId id="2039" r:id="rId26"/>
    <p:sldId id="2356" r:id="rId27"/>
    <p:sldId id="2378" r:id="rId28"/>
    <p:sldId id="2358" r:id="rId29"/>
    <p:sldId id="2379" r:id="rId30"/>
    <p:sldId id="2041" r:id="rId31"/>
    <p:sldId id="2377" r:id="rId32"/>
    <p:sldId id="2362" r:id="rId33"/>
    <p:sldId id="2363" r:id="rId34"/>
    <p:sldId id="2364" r:id="rId35"/>
    <p:sldId id="2365" r:id="rId36"/>
    <p:sldId id="2366" r:id="rId37"/>
    <p:sldId id="2367" r:id="rId38"/>
    <p:sldId id="2304" r:id="rId39"/>
    <p:sldId id="2305" r:id="rId40"/>
    <p:sldId id="2368" r:id="rId41"/>
    <p:sldId id="2311" r:id="rId42"/>
    <p:sldId id="2318" r:id="rId43"/>
    <p:sldId id="2369" r:id="rId44"/>
    <p:sldId id="2312" r:id="rId45"/>
    <p:sldId id="2370" r:id="rId46"/>
    <p:sldId id="2371" r:id="rId47"/>
    <p:sldId id="2381" r:id="rId48"/>
    <p:sldId id="2380" r:id="rId49"/>
    <p:sldId id="2372" r:id="rId50"/>
    <p:sldId id="2382" r:id="rId51"/>
    <p:sldId id="2171" r:id="rId52"/>
  </p:sldIdLst>
  <p:sldSz cx="12190413" cy="6859588"/>
  <p:notesSz cx="6858000" cy="9144000"/>
  <p:custDataLst>
    <p:tags r:id="rId55"/>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8" autoAdjust="0"/>
    <p:restoredTop sz="96318" autoAdjust="0"/>
  </p:normalViewPr>
  <p:slideViewPr>
    <p:cSldViewPr showGuides="1">
      <p:cViewPr varScale="1">
        <p:scale>
          <a:sx n="82" d="100"/>
          <a:sy n="82" d="100"/>
        </p:scale>
        <p:origin x="734" y="72"/>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2024/4/25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2024/4/25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10.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11.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5"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5.docx"/><Relationship Id="rId1" Type="http://schemas.openxmlformats.org/officeDocument/2006/relationships/vmlDrawing" Target="../drawings/vmlDrawing4.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image" Target="../media/image12.emf"/><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package" Target="../embeddings/Microsoft_Word___6.docx"/><Relationship Id="rId10" Type="http://schemas.openxmlformats.org/officeDocument/2006/relationships/slide" Target="slide18.xml"/><Relationship Id="rId19" Type="http://schemas.openxmlformats.org/officeDocument/2006/relationships/oleObject" Target="../embeddings/oleObject5.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10.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1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package" Target="../embeddings/Microsoft_Word___7.docx"/><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slide" Target="slide38.xml"/><Relationship Id="rId20" Type="http://schemas.openxmlformats.org/officeDocument/2006/relationships/slide" Target="slide41.xml"/><Relationship Id="rId1" Type="http://schemas.openxmlformats.org/officeDocument/2006/relationships/vmlDrawing" Target="../drawings/vmlDrawing5.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8.xml"/><Relationship Id="rId19" Type="http://schemas.openxmlformats.org/officeDocument/2006/relationships/image" Target="../media/image14.emf"/><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oleObject" Target="../embeddings/oleObject8.bin"/><Relationship Id="rId3" Type="http://schemas.openxmlformats.org/officeDocument/2006/relationships/slide" Target="slide2.xml"/><Relationship Id="rId21" Type="http://schemas.openxmlformats.org/officeDocument/2006/relationships/oleObject" Target="../embeddings/oleObject9.bin"/><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image" Target="../media/image15.emf"/><Relationship Id="rId1" Type="http://schemas.openxmlformats.org/officeDocument/2006/relationships/vmlDrawing" Target="../drawings/vmlDrawing6.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image" Target="../media/image16.emf"/><Relationship Id="rId10" Type="http://schemas.openxmlformats.org/officeDocument/2006/relationships/slide" Target="slide18.xml"/><Relationship Id="rId19" Type="http://schemas.openxmlformats.org/officeDocument/2006/relationships/package" Target="../embeddings/Microsoft_Word___8.docx"/><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package" Target="../embeddings/Microsoft_Word___9.docx"/></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slide" Target="slide44.xml"/><Relationship Id="rId3" Type="http://schemas.openxmlformats.org/officeDocument/2006/relationships/slide" Target="slide2.xml"/><Relationship Id="rId21" Type="http://schemas.openxmlformats.org/officeDocument/2006/relationships/image" Target="../media/image18.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1.xml"/><Relationship Id="rId2" Type="http://schemas.openxmlformats.org/officeDocument/2006/relationships/slideLayout" Target="../slideLayouts/slideLayout2.xml"/><Relationship Id="rId16" Type="http://schemas.openxmlformats.org/officeDocument/2006/relationships/slide" Target="slide38.xml"/><Relationship Id="rId20" Type="http://schemas.openxmlformats.org/officeDocument/2006/relationships/package" Target="../embeddings/Microsoft_Word___10.docx"/><Relationship Id="rId1" Type="http://schemas.openxmlformats.org/officeDocument/2006/relationships/vmlDrawing" Target="../drawings/vmlDrawing7.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8.xml"/><Relationship Id="rId19" Type="http://schemas.openxmlformats.org/officeDocument/2006/relationships/oleObject" Target="../embeddings/oleObject10.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slide" Target="slide44.xml"/><Relationship Id="rId3" Type="http://schemas.openxmlformats.org/officeDocument/2006/relationships/slide" Target="slide2.xml"/><Relationship Id="rId21" Type="http://schemas.openxmlformats.org/officeDocument/2006/relationships/package" Target="../embeddings/Microsoft_Word___11.docx"/><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1.xml"/><Relationship Id="rId2" Type="http://schemas.openxmlformats.org/officeDocument/2006/relationships/slideLayout" Target="../slideLayouts/slideLayout2.xml"/><Relationship Id="rId16" Type="http://schemas.openxmlformats.org/officeDocument/2006/relationships/slide" Target="slide38.xml"/><Relationship Id="rId20" Type="http://schemas.openxmlformats.org/officeDocument/2006/relationships/oleObject" Target="../embeddings/oleObject11.bin"/><Relationship Id="rId1" Type="http://schemas.openxmlformats.org/officeDocument/2006/relationships/vmlDrawing" Target="../drawings/vmlDrawing8.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8.xml"/><Relationship Id="rId19" Type="http://schemas.openxmlformats.org/officeDocument/2006/relationships/image" Target="../media/image17.png"/><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19.emf"/></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oleObject" Target="../embeddings/oleObject12.bin"/><Relationship Id="rId3" Type="http://schemas.openxmlformats.org/officeDocument/2006/relationships/slide" Target="slide2.xml"/><Relationship Id="rId21" Type="http://schemas.openxmlformats.org/officeDocument/2006/relationships/image" Target="../media/image21.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image" Target="../media/image20.emf"/><Relationship Id="rId1" Type="http://schemas.openxmlformats.org/officeDocument/2006/relationships/vmlDrawing" Target="../drawings/vmlDrawing9.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8.xml"/><Relationship Id="rId10" Type="http://schemas.openxmlformats.org/officeDocument/2006/relationships/slide" Target="slide18.xml"/><Relationship Id="rId19" Type="http://schemas.openxmlformats.org/officeDocument/2006/relationships/package" Target="../embeddings/Microsoft_Word___12.docx"/><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slide" Target="slide44.xml"/><Relationship Id="rId3" Type="http://schemas.openxmlformats.org/officeDocument/2006/relationships/slide" Target="slide2.xml"/><Relationship Id="rId21" Type="http://schemas.openxmlformats.org/officeDocument/2006/relationships/image" Target="../media/image22.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1.xml"/><Relationship Id="rId2" Type="http://schemas.openxmlformats.org/officeDocument/2006/relationships/slideLayout" Target="../slideLayouts/slideLayout2.xml"/><Relationship Id="rId16" Type="http://schemas.openxmlformats.org/officeDocument/2006/relationships/slide" Target="slide38.xml"/><Relationship Id="rId20" Type="http://schemas.openxmlformats.org/officeDocument/2006/relationships/package" Target="../embeddings/Microsoft_Word___13.docx"/><Relationship Id="rId1" Type="http://schemas.openxmlformats.org/officeDocument/2006/relationships/vmlDrawing" Target="../drawings/vmlDrawing10.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image" Target="../media/image3.png"/><Relationship Id="rId10" Type="http://schemas.openxmlformats.org/officeDocument/2006/relationships/slide" Target="slide18.xml"/><Relationship Id="rId19" Type="http://schemas.openxmlformats.org/officeDocument/2006/relationships/oleObject" Target="../embeddings/oleObject13.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2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2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2.xml"/><Relationship Id="rId18" Type="http://schemas.openxmlformats.org/officeDocument/2006/relationships/package" Target="../embeddings/Microsoft_Word___14.docx"/><Relationship Id="rId3" Type="http://schemas.openxmlformats.org/officeDocument/2006/relationships/image" Target="../media/image3.png"/><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slide" Target="slide38.xml"/><Relationship Id="rId20" Type="http://schemas.openxmlformats.org/officeDocument/2006/relationships/slide" Target="slide41.xml"/><Relationship Id="rId1" Type="http://schemas.openxmlformats.org/officeDocument/2006/relationships/vmlDrawing" Target="../drawings/vmlDrawing11.v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4.xml"/><Relationship Id="rId15" Type="http://schemas.openxmlformats.org/officeDocument/2006/relationships/slide" Target="slide30.xml"/><Relationship Id="rId10" Type="http://schemas.openxmlformats.org/officeDocument/2006/relationships/slide" Target="slide15.xml"/><Relationship Id="rId19" Type="http://schemas.openxmlformats.org/officeDocument/2006/relationships/image" Target="../media/image24.emf"/><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25.xml"/><Relationship Id="rId22"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26.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25.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25.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slide" Target="slide44.xml"/><Relationship Id="rId2" Type="http://schemas.openxmlformats.org/officeDocument/2006/relationships/slide" Target="slide2.xml"/><Relationship Id="rId16"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38.xml"/><Relationship Id="rId10" Type="http://schemas.openxmlformats.org/officeDocument/2006/relationships/slide" Target="slide20.xml"/><Relationship Id="rId19" Type="http://schemas.openxmlformats.org/officeDocument/2006/relationships/image" Target="../media/image26.png"/><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18" Type="http://schemas.openxmlformats.org/officeDocument/2006/relationships/image" Target="../media/image3.png"/><Relationship Id="rId26" Type="http://schemas.openxmlformats.org/officeDocument/2006/relationships/image" Target="../media/image26.png"/><Relationship Id="rId3" Type="http://schemas.openxmlformats.org/officeDocument/2006/relationships/oleObject" Target="../embeddings/oleObject15.bin"/><Relationship Id="rId21" Type="http://schemas.openxmlformats.org/officeDocument/2006/relationships/slide" Target="slide44.xml"/><Relationship Id="rId7" Type="http://schemas.openxmlformats.org/officeDocument/2006/relationships/slide" Target="slide4.xml"/><Relationship Id="rId12" Type="http://schemas.openxmlformats.org/officeDocument/2006/relationships/slide" Target="slide15.xml"/><Relationship Id="rId17" Type="http://schemas.openxmlformats.org/officeDocument/2006/relationships/slide" Target="slide30.xml"/><Relationship Id="rId25"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slide" Target="slide25.xml"/><Relationship Id="rId20" Type="http://schemas.openxmlformats.org/officeDocument/2006/relationships/slide" Target="slide41.xml"/><Relationship Id="rId1" Type="http://schemas.openxmlformats.org/officeDocument/2006/relationships/vmlDrawing" Target="../drawings/vmlDrawing12.vml"/><Relationship Id="rId6" Type="http://schemas.openxmlformats.org/officeDocument/2006/relationships/slide" Target="slide2.xml"/><Relationship Id="rId11" Type="http://schemas.openxmlformats.org/officeDocument/2006/relationships/slide" Target="slide13.xml"/><Relationship Id="rId24" Type="http://schemas.openxmlformats.org/officeDocument/2006/relationships/image" Target="../media/image28.emf"/><Relationship Id="rId5" Type="http://schemas.openxmlformats.org/officeDocument/2006/relationships/image" Target="../media/image27.emf"/><Relationship Id="rId15" Type="http://schemas.openxmlformats.org/officeDocument/2006/relationships/slide" Target="slide22.xml"/><Relationship Id="rId23" Type="http://schemas.openxmlformats.org/officeDocument/2006/relationships/package" Target="../embeddings/Microsoft_Word___16.docx"/><Relationship Id="rId10" Type="http://schemas.openxmlformats.org/officeDocument/2006/relationships/slide" Target="slide10.xml"/><Relationship Id="rId19" Type="http://schemas.openxmlformats.org/officeDocument/2006/relationships/slide" Target="slide38.xml"/><Relationship Id="rId4" Type="http://schemas.openxmlformats.org/officeDocument/2006/relationships/package" Target="../embeddings/Microsoft_Word___15.docx"/><Relationship Id="rId9" Type="http://schemas.openxmlformats.org/officeDocument/2006/relationships/slide" Target="slide8.xml"/><Relationship Id="rId14" Type="http://schemas.openxmlformats.org/officeDocument/2006/relationships/slide" Target="slide20.xml"/><Relationship Id="rId22"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29.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2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29.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2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29.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2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26" Type="http://schemas.openxmlformats.org/officeDocument/2006/relationships/oleObject" Target="../embeddings/oleObject19.bin"/><Relationship Id="rId3" Type="http://schemas.openxmlformats.org/officeDocument/2006/relationships/slide" Target="slide2.xml"/><Relationship Id="rId21" Type="http://schemas.openxmlformats.org/officeDocument/2006/relationships/image" Target="../media/image30.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5" Type="http://schemas.openxmlformats.org/officeDocument/2006/relationships/image" Target="../media/image31.emf"/><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17.docx"/><Relationship Id="rId1" Type="http://schemas.openxmlformats.org/officeDocument/2006/relationships/vmlDrawing" Target="../drawings/vmlDrawing13.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package" Target="../embeddings/Microsoft_Word___18.docx"/><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oleObject" Target="../embeddings/oleObject18.bin"/><Relationship Id="rId28" Type="http://schemas.openxmlformats.org/officeDocument/2006/relationships/image" Target="../media/image32.emf"/><Relationship Id="rId10" Type="http://schemas.openxmlformats.org/officeDocument/2006/relationships/slide" Target="slide18.xml"/><Relationship Id="rId19" Type="http://schemas.openxmlformats.org/officeDocument/2006/relationships/oleObject" Target="../embeddings/oleObject17.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29.png"/><Relationship Id="rId27" Type="http://schemas.openxmlformats.org/officeDocument/2006/relationships/package" Target="../embeddings/Microsoft_Word___19.docx"/></Relationships>
</file>

<file path=ppt/slides/_rels/slide2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29.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slide" Target="slide44.xml"/><Relationship Id="rId2" Type="http://schemas.openxmlformats.org/officeDocument/2006/relationships/slide" Target="slide2.xml"/><Relationship Id="rId16"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38.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4.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3.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4.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35.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20.docx"/><Relationship Id="rId1" Type="http://schemas.openxmlformats.org/officeDocument/2006/relationships/vmlDrawing" Target="../drawings/vmlDrawing14.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image" Target="../media/image34.png"/><Relationship Id="rId10" Type="http://schemas.openxmlformats.org/officeDocument/2006/relationships/slide" Target="slide18.xml"/><Relationship Id="rId19" Type="http://schemas.openxmlformats.org/officeDocument/2006/relationships/oleObject" Target="../embeddings/oleObject20.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4.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oleObject" Target="../embeddings/oleObject21.bin"/><Relationship Id="rId3" Type="http://schemas.openxmlformats.org/officeDocument/2006/relationships/slide" Target="slide2.xml"/><Relationship Id="rId21" Type="http://schemas.openxmlformats.org/officeDocument/2006/relationships/image" Target="../media/image3.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5"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image" Target="../media/image36.emf"/><Relationship Id="rId1" Type="http://schemas.openxmlformats.org/officeDocument/2006/relationships/vmlDrawing" Target="../drawings/vmlDrawing15.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image" Target="../media/image37.emf"/><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package" Target="../embeddings/Microsoft_Word___22.docx"/><Relationship Id="rId10" Type="http://schemas.openxmlformats.org/officeDocument/2006/relationships/slide" Target="slide18.xml"/><Relationship Id="rId19" Type="http://schemas.openxmlformats.org/officeDocument/2006/relationships/package" Target="../embeddings/Microsoft_Word___21.docx"/><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3.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8.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3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package" Target="../embeddings/Microsoft_Word___23.docx"/><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oleObject" Target="../embeddings/oleObject23.bin"/><Relationship Id="rId1" Type="http://schemas.openxmlformats.org/officeDocument/2006/relationships/vmlDrawing" Target="../drawings/vmlDrawing16.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8.xml"/><Relationship Id="rId10" Type="http://schemas.openxmlformats.org/officeDocument/2006/relationships/slide" Target="slide18.xml"/><Relationship Id="rId19" Type="http://schemas.openxmlformats.org/officeDocument/2006/relationships/image" Target="../media/image38.png"/><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39.emf"/></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4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8.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4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40.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4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40.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4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18" Type="http://schemas.openxmlformats.org/officeDocument/2006/relationships/image" Target="../media/image40.png"/><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4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oleObject" Target="../embeddings/oleObject24.bin"/><Relationship Id="rId3" Type="http://schemas.openxmlformats.org/officeDocument/2006/relationships/slide" Target="slide2.xml"/><Relationship Id="rId21" Type="http://schemas.openxmlformats.org/officeDocument/2006/relationships/oleObject" Target="../embeddings/oleObject25.bin"/><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image" Target="../media/image41.emf"/><Relationship Id="rId1" Type="http://schemas.openxmlformats.org/officeDocument/2006/relationships/vmlDrawing" Target="../drawings/vmlDrawing17.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image" Target="../media/image43.png"/><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image" Target="../media/image42.emf"/><Relationship Id="rId10" Type="http://schemas.openxmlformats.org/officeDocument/2006/relationships/slide" Target="slide18.xml"/><Relationship Id="rId19" Type="http://schemas.openxmlformats.org/officeDocument/2006/relationships/package" Target="../embeddings/Microsoft_Word___24.docx"/><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package" Target="../embeddings/Microsoft_Word___25.docx"/></Relationships>
</file>

<file path=ppt/slides/_rels/slide4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4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4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44.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5" Type="http://schemas.openxmlformats.org/officeDocument/2006/relationships/image" Target="../media/image45.emf"/><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26.docx"/><Relationship Id="rId1" Type="http://schemas.openxmlformats.org/officeDocument/2006/relationships/vmlDrawing" Target="../drawings/vmlDrawing18.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package" Target="../embeddings/Microsoft_Word___27.docx"/><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oleObject" Target="../embeddings/oleObject27.bin"/><Relationship Id="rId10" Type="http://schemas.openxmlformats.org/officeDocument/2006/relationships/slide" Target="slide18.xml"/><Relationship Id="rId19" Type="http://schemas.openxmlformats.org/officeDocument/2006/relationships/oleObject" Target="../embeddings/oleObject26.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43.png"/></Relationships>
</file>

<file path=ppt/slides/_rels/slide4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43.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4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46.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28.docx"/><Relationship Id="rId1" Type="http://schemas.openxmlformats.org/officeDocument/2006/relationships/vmlDrawing" Target="../drawings/vmlDrawing19.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8.xml"/><Relationship Id="rId10" Type="http://schemas.openxmlformats.org/officeDocument/2006/relationships/slide" Target="slide18.xml"/><Relationship Id="rId19" Type="http://schemas.openxmlformats.org/officeDocument/2006/relationships/oleObject" Target="../embeddings/oleObject28.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43.png"/><Relationship Id="rId3" Type="http://schemas.openxmlformats.org/officeDocument/2006/relationships/slide" Target="slide2.xml"/><Relationship Id="rId21" Type="http://schemas.openxmlformats.org/officeDocument/2006/relationships/image" Target="../media/image47.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29.docx"/><Relationship Id="rId1" Type="http://schemas.openxmlformats.org/officeDocument/2006/relationships/vmlDrawing" Target="../drawings/vmlDrawing20.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8.xml"/><Relationship Id="rId10" Type="http://schemas.openxmlformats.org/officeDocument/2006/relationships/slide" Target="slide18.xml"/><Relationship Id="rId19" Type="http://schemas.openxmlformats.org/officeDocument/2006/relationships/oleObject" Target="../embeddings/oleObject29.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slide" Target="slide44.xml"/><Relationship Id="rId2" Type="http://schemas.openxmlformats.org/officeDocument/2006/relationships/slide" Target="slide2.xml"/><Relationship Id="rId16"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38.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48.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5" Type="http://schemas.openxmlformats.org/officeDocument/2006/relationships/image" Target="../media/image49.emf"/><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30.docx"/><Relationship Id="rId1" Type="http://schemas.openxmlformats.org/officeDocument/2006/relationships/vmlDrawing" Target="../drawings/vmlDrawing21.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package" Target="../embeddings/Microsoft_Word___31.docx"/><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oleObject" Target="../embeddings/oleObject31.bin"/><Relationship Id="rId10" Type="http://schemas.openxmlformats.org/officeDocument/2006/relationships/slide" Target="slide18.xml"/><Relationship Id="rId19" Type="http://schemas.openxmlformats.org/officeDocument/2006/relationships/oleObject" Target="../embeddings/oleObject30.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5.xml"/><Relationship Id="rId17" Type="http://schemas.openxmlformats.org/officeDocument/2006/relationships/image" Target="../media/image4.png"/><Relationship Id="rId2" Type="http://schemas.openxmlformats.org/officeDocument/2006/relationships/slide" Target="slide2.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38.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18" Type="http://schemas.openxmlformats.org/officeDocument/2006/relationships/slide" Target="slide38.xml"/><Relationship Id="rId3" Type="http://schemas.openxmlformats.org/officeDocument/2006/relationships/oleObject" Target="../embeddings/oleObject1.bin"/><Relationship Id="rId21" Type="http://schemas.openxmlformats.org/officeDocument/2006/relationships/image" Target="../media/image3.png"/><Relationship Id="rId7" Type="http://schemas.openxmlformats.org/officeDocument/2006/relationships/slide" Target="slide4.xml"/><Relationship Id="rId12" Type="http://schemas.openxmlformats.org/officeDocument/2006/relationships/slide" Target="slide15.xml"/><Relationship Id="rId17" Type="http://schemas.openxmlformats.org/officeDocument/2006/relationships/slide" Target="slide30.xml"/><Relationship Id="rId2" Type="http://schemas.openxmlformats.org/officeDocument/2006/relationships/slideLayout" Target="../slideLayouts/slideLayout2.xml"/><Relationship Id="rId16" Type="http://schemas.openxmlformats.org/officeDocument/2006/relationships/slide" Target="slide25.xml"/><Relationship Id="rId20" Type="http://schemas.openxmlformats.org/officeDocument/2006/relationships/slide" Target="slide44.xml"/><Relationship Id="rId1" Type="http://schemas.openxmlformats.org/officeDocument/2006/relationships/vmlDrawing" Target="../drawings/vmlDrawing1.v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image" Target="../media/image5.emf"/><Relationship Id="rId15" Type="http://schemas.openxmlformats.org/officeDocument/2006/relationships/slide" Target="slide22.xml"/><Relationship Id="rId10" Type="http://schemas.openxmlformats.org/officeDocument/2006/relationships/slide" Target="slide10.xml"/><Relationship Id="rId19" Type="http://schemas.openxmlformats.org/officeDocument/2006/relationships/slide" Target="slide41.xml"/><Relationship Id="rId4" Type="http://schemas.openxmlformats.org/officeDocument/2006/relationships/package" Target="../embeddings/Microsoft_Word___1.docx"/><Relationship Id="rId9" Type="http://schemas.openxmlformats.org/officeDocument/2006/relationships/slide" Target="slide8.xml"/><Relationship Id="rId14" Type="http://schemas.openxmlformats.org/officeDocument/2006/relationships/slide" Target="slide20.xml"/><Relationship Id="rId22"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oleObject" Target="../embeddings/oleObject2.bin"/><Relationship Id="rId3" Type="http://schemas.openxmlformats.org/officeDocument/2006/relationships/slide" Target="slide2.xml"/><Relationship Id="rId21" Type="http://schemas.openxmlformats.org/officeDocument/2006/relationships/image" Target="../media/image7.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image" Target="../media/image6.emf"/><Relationship Id="rId1" Type="http://schemas.openxmlformats.org/officeDocument/2006/relationships/vmlDrawing" Target="../drawings/vmlDrawing2.v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8.xml"/><Relationship Id="rId10" Type="http://schemas.openxmlformats.org/officeDocument/2006/relationships/slide" Target="slide18.xml"/><Relationship Id="rId19" Type="http://schemas.openxmlformats.org/officeDocument/2006/relationships/package" Target="../embeddings/Microsoft_Word___2.docx"/><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5.xml"/><Relationship Id="rId18" Type="http://schemas.openxmlformats.org/officeDocument/2006/relationships/image" Target="../media/image3.png"/><Relationship Id="rId3" Type="http://schemas.openxmlformats.org/officeDocument/2006/relationships/slide" Target="slide2.xml"/><Relationship Id="rId21" Type="http://schemas.openxmlformats.org/officeDocument/2006/relationships/image" Target="../media/image8.emf"/><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44.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 Target="slide41.xml"/><Relationship Id="rId20" Type="http://schemas.openxmlformats.org/officeDocument/2006/relationships/package" Target="../embeddings/Microsoft_Word___3.docx"/><Relationship Id="rId1" Type="http://schemas.openxmlformats.org/officeDocument/2006/relationships/vmlDrawing" Target="../drawings/vmlDrawing3.vml"/><Relationship Id="rId6" Type="http://schemas.openxmlformats.org/officeDocument/2006/relationships/slide" Target="slide8.xml"/><Relationship Id="rId11" Type="http://schemas.openxmlformats.org/officeDocument/2006/relationships/slide" Target="slide20.xml"/><Relationship Id="rId24" Type="http://schemas.openxmlformats.org/officeDocument/2006/relationships/image" Target="../media/image9.emf"/><Relationship Id="rId5" Type="http://schemas.openxmlformats.org/officeDocument/2006/relationships/slide" Target="slide6.xml"/><Relationship Id="rId15" Type="http://schemas.openxmlformats.org/officeDocument/2006/relationships/slide" Target="slide38.xml"/><Relationship Id="rId23" Type="http://schemas.openxmlformats.org/officeDocument/2006/relationships/package" Target="../embeddings/Microsoft_Word___4.docx"/><Relationship Id="rId10" Type="http://schemas.openxmlformats.org/officeDocument/2006/relationships/slide" Target="slide18.xml"/><Relationship Id="rId19" Type="http://schemas.openxmlformats.org/officeDocument/2006/relationships/oleObject" Target="../embeddings/oleObject3.bin"/><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30.xml"/><Relationship Id="rId22"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Nipic_22036653_20220423160823876"/>
          <p:cNvPicPr>
            <a:picLocks noChangeAspect="1"/>
          </p:cNvPicPr>
          <p:nvPr/>
        </p:nvPicPr>
        <p:blipFill>
          <a:blip r:embed="rId3"/>
          <a:stretch>
            <a:fillRect/>
          </a:stretch>
        </p:blipFill>
        <p:spPr>
          <a:xfrm>
            <a:off x="7273608" y="2046605"/>
            <a:ext cx="4916805" cy="2766060"/>
          </a:xfrm>
          <a:prstGeom prst="rect">
            <a:avLst/>
          </a:prstGeom>
        </p:spPr>
      </p:pic>
      <p:sp>
        <p:nvSpPr>
          <p:cNvPr id="10" name="矩形 9"/>
          <p:cNvSpPr/>
          <p:nvPr/>
        </p:nvSpPr>
        <p:spPr>
          <a:xfrm flipV="1">
            <a:off x="7272338" y="2046605"/>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3" name="矩形 2"/>
          <p:cNvSpPr/>
          <p:nvPr/>
        </p:nvSpPr>
        <p:spPr>
          <a:xfrm>
            <a:off x="252060" y="3002598"/>
            <a:ext cx="6768534" cy="855345"/>
          </a:xfrm>
          <a:prstGeom prst="rect">
            <a:avLst/>
          </a:prstGeom>
        </p:spPr>
        <p:txBody>
          <a:bodyPr wrap="square">
            <a:noAutofit/>
          </a:bodyPr>
          <a:lstStyle/>
          <a:p>
            <a:pPr algn="ctr"/>
            <a:r>
              <a:rPr lang="zh-CN" altLang="zh-CN" sz="5400" b="1" kern="100" dirty="0">
                <a:solidFill>
                  <a:schemeClr val="bg1"/>
                </a:solidFill>
                <a:latin typeface="+mj-ea"/>
                <a:ea typeface="+mj-ea"/>
                <a:cs typeface="华文黑体" panose="02010600040101010101" pitchFamily="2" charset="-122"/>
              </a:rPr>
              <a:t>章末检测试卷</a:t>
            </a:r>
            <a:r>
              <a:rPr lang="en-US" altLang="zh-CN" sz="5400" b="1"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5400" b="1" kern="100" dirty="0">
                <a:solidFill>
                  <a:schemeClr val="bg1"/>
                </a:solidFill>
                <a:latin typeface="+mj-ea"/>
                <a:ea typeface="+mj-ea"/>
                <a:cs typeface="华文黑体" panose="02010600040101010101" pitchFamily="2" charset="-122"/>
              </a:rPr>
              <a:t>一</a:t>
            </a:r>
            <a:r>
              <a:rPr lang="en-US" altLang="zh-CN" sz="5400" b="1"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5400" b="1" kern="100"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9" name="圆角矩形 28">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40" name="矩形 39"/>
          <p:cNvSpPr/>
          <p:nvPr/>
        </p:nvSpPr>
        <p:spPr>
          <a:xfrm>
            <a:off x="389206" y="549474"/>
            <a:ext cx="11412000" cy="464740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在光滑水平面上，一质量为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与另一物体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发生正碰，碰撞时间极短，两物体的位置随时间变化规律如图所示，以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物体碰前速度方向为正方向，下列说法正确的是</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kg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碰撞过程中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N·s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1" name="TextBox 14"/>
          <p:cNvSpPr txBox="1"/>
          <p:nvPr/>
        </p:nvSpPr>
        <p:spPr>
          <a:xfrm>
            <a:off x="262558" y="4428381"/>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24930" name="Picture 2" descr="1-18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9411" y="2493690"/>
            <a:ext cx="2742299" cy="228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7"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圆角矩形 22">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8" name="圆角矩形 27">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38" name="组合 37"/>
          <p:cNvGrpSpPr/>
          <p:nvPr/>
        </p:nvGrpSpPr>
        <p:grpSpPr>
          <a:xfrm>
            <a:off x="471041" y="549474"/>
            <a:ext cx="11248331" cy="4752528"/>
            <a:chOff x="471835" y="934424"/>
            <a:chExt cx="11248331" cy="4752528"/>
          </a:xfrm>
        </p:grpSpPr>
        <p:sp>
          <p:nvSpPr>
            <p:cNvPr id="39" name="圆角矩形 38"/>
            <p:cNvSpPr/>
            <p:nvPr/>
          </p:nvSpPr>
          <p:spPr>
            <a:xfrm>
              <a:off x="471835" y="1094414"/>
              <a:ext cx="11248331" cy="459253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0" name="图片 39"/>
            <p:cNvPicPr>
              <a:picLocks noChangeAspect="1"/>
            </p:cNvPicPr>
            <p:nvPr/>
          </p:nvPicPr>
          <p:blipFill>
            <a:blip r:embed="rId18"/>
            <a:stretch>
              <a:fillRect/>
            </a:stretch>
          </p:blipFill>
          <p:spPr>
            <a:xfrm>
              <a:off x="850294" y="934424"/>
              <a:ext cx="695238" cy="314286"/>
            </a:xfrm>
            <a:prstGeom prst="rect">
              <a:avLst/>
            </a:prstGeom>
          </p:spPr>
        </p:pic>
        <p:sp>
          <p:nvSpPr>
            <p:cNvPr id="41" name="文本框 4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42" name="对象 41"/>
          <p:cNvGraphicFramePr>
            <a:graphicFrameLocks noChangeAspect="1"/>
          </p:cNvGraphicFramePr>
          <p:nvPr>
            <p:extLst>
              <p:ext uri="{D42A27DB-BD31-4B8C-83A1-F6EECF244321}">
                <p14:modId xmlns:p14="http://schemas.microsoft.com/office/powerpoint/2010/main" val="1799961215"/>
              </p:ext>
            </p:extLst>
          </p:nvPr>
        </p:nvGraphicFramePr>
        <p:xfrm>
          <a:off x="803275" y="842963"/>
          <a:ext cx="10444163" cy="1717675"/>
        </p:xfrm>
        <a:graphic>
          <a:graphicData uri="http://schemas.openxmlformats.org/presentationml/2006/ole">
            <mc:AlternateContent xmlns:mc="http://schemas.openxmlformats.org/markup-compatibility/2006">
              <mc:Choice xmlns:v="urn:schemas-microsoft-com:vml" Requires="v">
                <p:oleObj spid="_x0000_s61706" name="文档" r:id="rId20" imgW="10598112" imgH="1740379" progId="Word.Document.12">
                  <p:embed/>
                </p:oleObj>
              </mc:Choice>
              <mc:Fallback>
                <p:oleObj name="文档" r:id="rId20" imgW="10598112" imgH="1740379" progId="Word.Document.12">
                  <p:embed/>
                  <p:pic>
                    <p:nvPicPr>
                      <p:cNvPr id="0" name=""/>
                      <p:cNvPicPr/>
                      <p:nvPr/>
                    </p:nvPicPr>
                    <p:blipFill>
                      <a:blip r:embed="rId21"/>
                      <a:stretch>
                        <a:fillRect/>
                      </a:stretch>
                    </p:blipFill>
                    <p:spPr>
                      <a:xfrm>
                        <a:off x="803275" y="842963"/>
                        <a:ext cx="10444163" cy="1717675"/>
                      </a:xfrm>
                      <a:prstGeom prst="rect">
                        <a:avLst/>
                      </a:prstGeom>
                    </p:spPr>
                  </p:pic>
                </p:oleObj>
              </mc:Fallback>
            </mc:AlternateContent>
          </a:graphicData>
        </a:graphic>
      </p:graphicFrame>
      <p:sp>
        <p:nvSpPr>
          <p:cNvPr id="44" name="矩形 43"/>
          <p:cNvSpPr/>
          <p:nvPr/>
        </p:nvSpPr>
        <p:spPr>
          <a:xfrm>
            <a:off x="659563" y="3020791"/>
            <a:ext cx="10836243"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则碰撞后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的动量为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因碰撞过程动量守恒，则碰撞后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的动量为</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5" name="对象 44"/>
          <p:cNvGraphicFramePr>
            <a:graphicFrameLocks noChangeAspect="1"/>
          </p:cNvGraphicFramePr>
          <p:nvPr>
            <p:extLst>
              <p:ext uri="{D42A27DB-BD31-4B8C-83A1-F6EECF244321}">
                <p14:modId xmlns:p14="http://schemas.microsoft.com/office/powerpoint/2010/main" val="44562090"/>
              </p:ext>
            </p:extLst>
          </p:nvPr>
        </p:nvGraphicFramePr>
        <p:xfrm>
          <a:off x="800100" y="2081962"/>
          <a:ext cx="10591800" cy="1219200"/>
        </p:xfrm>
        <a:graphic>
          <a:graphicData uri="http://schemas.openxmlformats.org/presentationml/2006/ole">
            <mc:AlternateContent xmlns:mc="http://schemas.openxmlformats.org/markup-compatibility/2006">
              <mc:Choice xmlns:v="urn:schemas-microsoft-com:vml" Requires="v">
                <p:oleObj spid="_x0000_s61707" name="文档" r:id="rId23" imgW="10598112" imgH="1215606" progId="Word.Document.12">
                  <p:embed/>
                </p:oleObj>
              </mc:Choice>
              <mc:Fallback>
                <p:oleObj name="文档" r:id="rId23" imgW="10598112" imgH="1215606" progId="Word.Document.12">
                  <p:embed/>
                  <p:pic>
                    <p:nvPicPr>
                      <p:cNvPr id="0" name=""/>
                      <p:cNvPicPr/>
                      <p:nvPr/>
                    </p:nvPicPr>
                    <p:blipFill>
                      <a:blip r:embed="rId24"/>
                      <a:stretch>
                        <a:fillRect/>
                      </a:stretch>
                    </p:blipFill>
                    <p:spPr>
                      <a:xfrm>
                        <a:off x="800100" y="2081962"/>
                        <a:ext cx="10591800" cy="1219200"/>
                      </a:xfrm>
                      <a:prstGeom prst="rect">
                        <a:avLst/>
                      </a:prstGeom>
                    </p:spPr>
                  </p:pic>
                </p:oleObj>
              </mc:Fallback>
            </mc:AlternateContent>
          </a:graphicData>
        </a:graphic>
      </p:graphicFrame>
      <p:pic>
        <p:nvPicPr>
          <p:cNvPr id="46" name="Picture 2" descr="1-181"/>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9540" y="1568438"/>
            <a:ext cx="2609204" cy="21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7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nodeType="withEffect">
                                  <p:stCondLst>
                                    <p:cond delay="0"/>
                                  </p:stCondLst>
                                  <p:childTnLst>
                                    <p:set>
                                      <p:cBhvr>
                                        <p:cTn id="12" dur="1" fill="hold">
                                          <p:stCondLst>
                                            <p:cond delay="0"/>
                                          </p:stCondLst>
                                        </p:cTn>
                                        <p:tgtEl>
                                          <p:spTgt spid="44">
                                            <p:txEl>
                                              <p:pRg st="0" end="0"/>
                                            </p:txEl>
                                          </p:spTgt>
                                        </p:tgtEl>
                                        <p:attrNameLst>
                                          <p:attrName>style.visibility</p:attrName>
                                        </p:attrNameLst>
                                      </p:cBhvr>
                                      <p:to>
                                        <p:strVal val="visible"/>
                                      </p:to>
                                    </p:set>
                                    <p:animEffect transition="in" filter="blinds(horizontal)">
                                      <p:cBhvr>
                                        <p:cTn id="13" dur="500"/>
                                        <p:tgtEl>
                                          <p:spTgt spid="44">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4">
                                            <p:txEl>
                                              <p:pRg st="1" end="1"/>
                                            </p:txEl>
                                          </p:spTgt>
                                        </p:tgtEl>
                                        <p:attrNameLst>
                                          <p:attrName>style.visibility</p:attrName>
                                        </p:attrNameLst>
                                      </p:cBhvr>
                                      <p:to>
                                        <p:strVal val="visible"/>
                                      </p:to>
                                    </p:set>
                                    <p:animEffect transition="in" filter="blinds(horizontal)">
                                      <p:cBhvr>
                                        <p:cTn id="16" dur="500"/>
                                        <p:tgtEl>
                                          <p:spTgt spid="44">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par>
                                <p:cTn id="20" presetID="3" presetClass="entr" presetSubtype="1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prstClr val="white"/>
                </a:solidFill>
              </a:rPr>
              <a:t>5</a:t>
            </a:r>
            <a:endParaRPr kumimoji="1" lang="zh-CN" altLang="en-US" sz="1600" dirty="0">
              <a:solidFill>
                <a:prstClr val="white"/>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11</a:t>
            </a:r>
            <a:endParaRPr kumimoji="1" lang="zh-CN" altLang="en-US" sz="1600" kern="0" dirty="0" smtClean="0">
              <a:solidFill>
                <a:prstClr val="white">
                  <a:lumMod val="50000"/>
                </a:prstClr>
              </a:solidFill>
              <a:ea typeface="微软雅黑" panose="020B0503020204020204" charset="-122"/>
            </a:endParaRPr>
          </a:p>
        </p:txBody>
      </p:sp>
      <p:sp>
        <p:nvSpPr>
          <p:cNvPr id="36" name="圆角矩形 35">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12</a:t>
            </a:r>
            <a:endParaRPr kumimoji="1" lang="zh-CN" altLang="en-US" sz="1600" kern="0" dirty="0" smtClean="0">
              <a:solidFill>
                <a:prstClr val="white">
                  <a:lumMod val="50000"/>
                </a:prstClr>
              </a:solidFill>
              <a:ea typeface="微软雅黑" panose="020B0503020204020204" charset="-122"/>
            </a:endParaRP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a:rPr>
              <a:t>13</a:t>
            </a:r>
            <a:endParaRPr kumimoji="1" lang="zh-CN" altLang="en-US" sz="1600" kern="0" dirty="0">
              <a:solidFill>
                <a:prstClr val="white">
                  <a:lumMod val="50000"/>
                </a:prstClr>
              </a:solidFill>
              <a:ea typeface="微软雅黑"/>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28" name="圆角矩形 27">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15</a:t>
            </a:r>
            <a:endParaRPr kumimoji="1" lang="zh-CN" altLang="en-US" sz="1600" kern="0" dirty="0">
              <a:solidFill>
                <a:prstClr val="white">
                  <a:lumMod val="50000"/>
                </a:prstClr>
              </a:solidFill>
              <a:ea typeface="微软雅黑"/>
            </a:endParaRPr>
          </a:p>
        </p:txBody>
      </p:sp>
      <p:grpSp>
        <p:nvGrpSpPr>
          <p:cNvPr id="29" name="组合 28"/>
          <p:cNvGrpSpPr/>
          <p:nvPr/>
        </p:nvGrpSpPr>
        <p:grpSpPr>
          <a:xfrm>
            <a:off x="471041" y="765498"/>
            <a:ext cx="11248331" cy="3960440"/>
            <a:chOff x="471835" y="934424"/>
            <a:chExt cx="11248331" cy="3960440"/>
          </a:xfrm>
        </p:grpSpPr>
        <p:sp>
          <p:nvSpPr>
            <p:cNvPr id="30" name="圆角矩形 29"/>
            <p:cNvSpPr/>
            <p:nvPr/>
          </p:nvSpPr>
          <p:spPr>
            <a:xfrm>
              <a:off x="471835" y="1094414"/>
              <a:ext cx="11248331" cy="380045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7"/>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4" name="矩形 33"/>
          <p:cNvSpPr/>
          <p:nvPr/>
        </p:nvSpPr>
        <p:spPr>
          <a:xfrm>
            <a:off x="659563" y="1123728"/>
            <a:ext cx="10836243"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根据题意，设</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的质量为</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，由题图可知，碰撞前</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物体静止，</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碰撞过程中，由动量守恒定律可得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kg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根据题意，对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物体，由动量定理有</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N·s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8" name="Picture 2" descr="1-18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2455446"/>
            <a:ext cx="2609204" cy="217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blinds(horizontal)">
                                      <p:cBhvr>
                                        <p:cTn id="10" dur="500"/>
                                        <p:tgtEl>
                                          <p:spTgt spid="3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Effect transition="in" filter="blinds(horizontal)">
                                      <p:cBhvr>
                                        <p:cTn id="13" dur="500"/>
                                        <p:tgtEl>
                                          <p:spTgt spid="3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xEl>
                                              <p:pRg st="2" end="2"/>
                                            </p:txEl>
                                          </p:spTgt>
                                        </p:tgtEl>
                                        <p:attrNameLst>
                                          <p:attrName>style.visibility</p:attrName>
                                        </p:attrNameLst>
                                      </p:cBhvr>
                                      <p:to>
                                        <p:strVal val="visible"/>
                                      </p:to>
                                    </p:set>
                                    <p:animEffect transition="in" filter="blinds(horizontal)">
                                      <p:cBhvr>
                                        <p:cTn id="16" dur="500"/>
                                        <p:tgtEl>
                                          <p:spTgt spid="3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linds(horizontal)">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90660"/>
            <a:ext cx="11412000" cy="400107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汕头市金山中学高二检测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如图所示，静止在光滑水平面上的木板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，右端有一根轻质弹簧沿水平方向与木板相连，木板质量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的铁块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以水平速度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从木板的左端沿板面向右滑行，压缩弹簧后又被弹回，最后恰好停在木板的左端。铁块可视为质点，在上述过程中弹簧具有的最大弹性势能为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A.18 J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B.16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J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C.12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J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D.24 J</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3718942" y="384952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8" name="圆角矩形 17">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17" name="圆角矩形 16">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0" name="圆角矩形 19">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25954" name="Picture 2" descr="1-180"/>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0395" y="3450972"/>
            <a:ext cx="3089000" cy="91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矩形 19"/>
          <p:cNvSpPr/>
          <p:nvPr/>
        </p:nvSpPr>
        <p:spPr>
          <a:xfrm>
            <a:off x="605077" y="549474"/>
            <a:ext cx="10980259" cy="2607893"/>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由题意可知铁块压缩弹簧过程中，以弹簧、木板和铁块为系统动量守恒，当木板和铁块速度相等时弹簧具有最大弹性势能，设木板与铁块间摩擦力为</a:t>
            </a:r>
            <a:r>
              <a:rPr lang="en-US" altLang="zh-CN" sz="2800" i="1" kern="100" dirty="0" err="1">
                <a:latin typeface="Times New Roman" panose="02020603050405020304" pitchFamily="18" charset="0"/>
                <a:ea typeface="楷体_GB2312" panose="02010609030101010101" pitchFamily="49" charset="-122"/>
              </a:rPr>
              <a:t>F</a:t>
            </a:r>
            <a:r>
              <a:rPr lang="en-US" altLang="zh-CN" sz="2800" kern="100" baseline="-25000" dirty="0" err="1">
                <a:latin typeface="Times New Roman" panose="02020603050405020304" pitchFamily="18" charset="0"/>
                <a:ea typeface="楷体_GB2312" panose="02010609030101010101" pitchFamily="49" charset="-122"/>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，木板长为</a:t>
            </a:r>
            <a:r>
              <a:rPr lang="en-US" altLang="zh-CN" sz="2800" i="1" kern="100" dirty="0">
                <a:latin typeface="Times New Roman" panose="02020603050405020304" pitchFamily="18" charset="0"/>
                <a:ea typeface="楷体_GB2312" panose="02010609030101010101" pitchFamily="49" charset="-122"/>
              </a:rPr>
              <a:t>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，共同速度为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，以水平向右为正方向，根据动量守恒定律和能量守恒定律可得</a:t>
            </a:r>
            <a:r>
              <a:rPr lang="en-US" altLang="zh-CN" sz="2800" i="1" kern="100" dirty="0">
                <a:latin typeface="Times New Roman" panose="02020603050405020304" pitchFamily="18" charset="0"/>
                <a:ea typeface="楷体_GB2312" panose="02010609030101010101" pitchFamily="49" charset="-122"/>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spc="-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grpSp>
        <p:nvGrpSpPr>
          <p:cNvPr id="21" name="组合 20"/>
          <p:cNvGrpSpPr/>
          <p:nvPr/>
        </p:nvGrpSpPr>
        <p:grpSpPr>
          <a:xfrm>
            <a:off x="471041" y="261442"/>
            <a:ext cx="11248331" cy="5688632"/>
            <a:chOff x="471835" y="934424"/>
            <a:chExt cx="11248331" cy="5688632"/>
          </a:xfrm>
        </p:grpSpPr>
        <p:sp>
          <p:nvSpPr>
            <p:cNvPr id="24" name="圆角矩形 23"/>
            <p:cNvSpPr/>
            <p:nvPr/>
          </p:nvSpPr>
          <p:spPr>
            <a:xfrm>
              <a:off x="471835" y="1094414"/>
              <a:ext cx="11248331" cy="552864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5"/>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圆角矩形 22">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596559808"/>
              </p:ext>
            </p:extLst>
          </p:nvPr>
        </p:nvGraphicFramePr>
        <p:xfrm>
          <a:off x="711200" y="3190558"/>
          <a:ext cx="10587038" cy="2620962"/>
        </p:xfrm>
        <a:graphic>
          <a:graphicData uri="http://schemas.openxmlformats.org/presentationml/2006/ole">
            <mc:AlternateContent xmlns:mc="http://schemas.openxmlformats.org/markup-compatibility/2006">
              <mc:Choice xmlns:v="urn:schemas-microsoft-com:vml" Requires="v">
                <p:oleObj spid="_x0000_s62728" name="文档" r:id="rId18" imgW="10598112" imgH="2625665" progId="Word.Document.12">
                  <p:embed/>
                </p:oleObj>
              </mc:Choice>
              <mc:Fallback>
                <p:oleObj name="文档" r:id="rId18" imgW="10598112" imgH="2625665" progId="Word.Document.12">
                  <p:embed/>
                  <p:pic>
                    <p:nvPicPr>
                      <p:cNvPr id="0" name=""/>
                      <p:cNvPicPr/>
                      <p:nvPr/>
                    </p:nvPicPr>
                    <p:blipFill>
                      <a:blip r:embed="rId19"/>
                      <a:stretch>
                        <a:fillRect/>
                      </a:stretch>
                    </p:blipFill>
                    <p:spPr>
                      <a:xfrm>
                        <a:off x="711200" y="3190558"/>
                        <a:ext cx="10587038" cy="2620962"/>
                      </a:xfrm>
                      <a:prstGeom prst="rect">
                        <a:avLst/>
                      </a:prstGeom>
                    </p:spPr>
                  </p:pic>
                </p:oleObj>
              </mc:Fallback>
            </mc:AlternateContent>
          </a:graphicData>
        </a:graphic>
      </p:graphicFrame>
      <p:sp>
        <p:nvSpPr>
          <p:cNvPr id="28" name="圆角矩形 27">
            <a:hlinkClick r:id="rId20"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9" name="圆角矩形 28">
            <a:hlinkClick r:id="rId21"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31" name="Picture 2" descr="1-180"/>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964" y="2658884"/>
            <a:ext cx="3089000" cy="91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333450"/>
            <a:ext cx="11412000" cy="529373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一光滑水平地面上静止放着质量为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的光滑圆弧轨道，质量也为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的小球从轨道最左端的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点由静止滑下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为水平直径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，重力加速度为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小球不可能滑到圆弧轨道右端最高端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小球向右运动中轨道先向左加速运动，后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向右</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加速运动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轨道做往复运动，离原先静止位置最大距离为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小球通过最低点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时速度为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4"/>
          <p:cNvSpPr txBox="1"/>
          <p:nvPr/>
        </p:nvSpPr>
        <p:spPr>
          <a:xfrm>
            <a:off x="260926" y="487556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18" name="圆角矩形 17">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74258226"/>
              </p:ext>
            </p:extLst>
          </p:nvPr>
        </p:nvGraphicFramePr>
        <p:xfrm>
          <a:off x="7998767" y="4087391"/>
          <a:ext cx="1130300" cy="1173163"/>
        </p:xfrm>
        <a:graphic>
          <a:graphicData uri="http://schemas.openxmlformats.org/presentationml/2006/ole">
            <mc:AlternateContent xmlns:mc="http://schemas.openxmlformats.org/markup-compatibility/2006">
              <mc:Choice xmlns:v="urn:schemas-microsoft-com:vml" Requires="v">
                <p:oleObj spid="_x0000_s96645" name="文档" r:id="rId19" imgW="1130478" imgH="1175111" progId="Word.Document.12">
                  <p:embed/>
                </p:oleObj>
              </mc:Choice>
              <mc:Fallback>
                <p:oleObj name="文档" r:id="rId19" imgW="1130478" imgH="1175111" progId="Word.Document.12">
                  <p:embed/>
                  <p:pic>
                    <p:nvPicPr>
                      <p:cNvPr id="0" name=""/>
                      <p:cNvPicPr/>
                      <p:nvPr/>
                    </p:nvPicPr>
                    <p:blipFill>
                      <a:blip r:embed="rId20"/>
                      <a:stretch>
                        <a:fillRect/>
                      </a:stretch>
                    </p:blipFill>
                    <p:spPr>
                      <a:xfrm>
                        <a:off x="7998767" y="4087391"/>
                        <a:ext cx="1130300" cy="1173163"/>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223590669"/>
              </p:ext>
            </p:extLst>
          </p:nvPr>
        </p:nvGraphicFramePr>
        <p:xfrm>
          <a:off x="5049499" y="4932437"/>
          <a:ext cx="1130300" cy="1173163"/>
        </p:xfrm>
        <a:graphic>
          <a:graphicData uri="http://schemas.openxmlformats.org/presentationml/2006/ole">
            <mc:AlternateContent xmlns:mc="http://schemas.openxmlformats.org/markup-compatibility/2006">
              <mc:Choice xmlns:v="urn:schemas-microsoft-com:vml" Requires="v">
                <p:oleObj spid="_x0000_s96646" name="文档" r:id="rId22" imgW="1130478" imgH="1176554" progId="Word.Document.12">
                  <p:embed/>
                </p:oleObj>
              </mc:Choice>
              <mc:Fallback>
                <p:oleObj name="文档" r:id="rId22" imgW="1130478" imgH="1176554" progId="Word.Document.12">
                  <p:embed/>
                  <p:pic>
                    <p:nvPicPr>
                      <p:cNvPr id="0" name=""/>
                      <p:cNvPicPr/>
                      <p:nvPr/>
                    </p:nvPicPr>
                    <p:blipFill>
                      <a:blip r:embed="rId23"/>
                      <a:stretch>
                        <a:fillRect/>
                      </a:stretch>
                    </p:blipFill>
                    <p:spPr>
                      <a:xfrm>
                        <a:off x="5049499" y="4932437"/>
                        <a:ext cx="1130300" cy="1173163"/>
                      </a:xfrm>
                      <a:prstGeom prst="rect">
                        <a:avLst/>
                      </a:prstGeom>
                    </p:spPr>
                  </p:pic>
                </p:oleObj>
              </mc:Fallback>
            </mc:AlternateContent>
          </a:graphicData>
        </a:graphic>
      </p:graphicFrame>
      <p:pic>
        <p:nvPicPr>
          <p:cNvPr id="96640" name="Picture 384" descr="1-182"/>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2176361"/>
            <a:ext cx="2912357" cy="16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矩形 18"/>
          <p:cNvSpPr/>
          <p:nvPr/>
        </p:nvSpPr>
        <p:spPr>
          <a:xfrm>
            <a:off x="586156" y="405458"/>
            <a:ext cx="10980000" cy="5521512"/>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小球滑到圆弧的最高点时，根据水平方向动量守恒得知，小球与圆弧轨道的速度均为零，根据系统的机械能守恒得知，小球能滑到右端</a:t>
            </a:r>
            <a:r>
              <a:rPr lang="en-US" altLang="zh-CN" sz="2800" i="1"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小球</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向右运动的过程中，轨道先向左加速，后</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向</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左</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减速，当小球到达</a:t>
            </a:r>
            <a:r>
              <a:rPr lang="en-US" altLang="zh-CN" sz="2800" i="1"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点时，速度为零，故</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设</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小球滑到最低点时，轨道向左运动的距离为</a:t>
            </a:r>
            <a:r>
              <a:rPr lang="en-US" altLang="zh-CN" sz="2800" i="1" kern="100" dirty="0">
                <a:latin typeface="Times New Roman" panose="02020603050405020304" pitchFamily="18" charset="0"/>
                <a:ea typeface="楷体_GB2312" panose="02010609030101010101" pitchFamily="49" charset="-122"/>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，则小球相对于地面水平位移大小为</a:t>
            </a:r>
            <a:r>
              <a:rPr lang="en-US" altLang="zh-CN" sz="2800" i="1" kern="100" dirty="0">
                <a:latin typeface="Times New Roman" panose="02020603050405020304" pitchFamily="18" charset="0"/>
                <a:ea typeface="楷体_GB2312" panose="02010609030101010101" pitchFamily="49" charset="-122"/>
              </a:rPr>
              <a:t>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，取水平向右为正方向，根据系统水平方向动量守恒</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，所以轨道做往复运动，离原先静止位置最大距离为</a:t>
            </a:r>
            <a:r>
              <a:rPr lang="en-US" altLang="zh-CN" sz="2800" kern="100" dirty="0">
                <a:latin typeface="Times New Roman" panose="02020603050405020304" pitchFamily="18" charset="0"/>
                <a:ea typeface="楷体_GB2312" panose="02010609030101010101" pitchFamily="49" charset="-122"/>
              </a:rPr>
              <a:t>2</a:t>
            </a:r>
            <a:r>
              <a:rPr lang="en-US" altLang="zh-CN" sz="2800" i="1" kern="100" dirty="0">
                <a:latin typeface="Times New Roman" panose="02020603050405020304" pitchFamily="18" charset="0"/>
                <a:ea typeface="楷体_GB2312" panose="02010609030101010101" pitchFamily="49" charset="-122"/>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rPr>
              <a:t>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p:cNvGrpSpPr/>
          <p:nvPr/>
        </p:nvGrpSpPr>
        <p:grpSpPr>
          <a:xfrm>
            <a:off x="471041" y="117426"/>
            <a:ext cx="11248331" cy="5832648"/>
            <a:chOff x="471835" y="934424"/>
            <a:chExt cx="11248331" cy="5832648"/>
          </a:xfrm>
        </p:grpSpPr>
        <p:sp>
          <p:nvSpPr>
            <p:cNvPr id="25" name="圆角矩形 24"/>
            <p:cNvSpPr/>
            <p:nvPr/>
          </p:nvSpPr>
          <p:spPr>
            <a:xfrm>
              <a:off x="471835" y="1094414"/>
              <a:ext cx="11248331" cy="5672658"/>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8" name="图片 27"/>
            <p:cNvPicPr>
              <a:picLocks noChangeAspect="1"/>
            </p:cNvPicPr>
            <p:nvPr/>
          </p:nvPicPr>
          <p:blipFill>
            <a:blip r:embed="rId15"/>
            <a:stretch>
              <a:fillRect/>
            </a:stretch>
          </p:blipFill>
          <p:spPr>
            <a:xfrm>
              <a:off x="850294" y="934424"/>
              <a:ext cx="695238" cy="314286"/>
            </a:xfrm>
            <a:prstGeom prst="rect">
              <a:avLst/>
            </a:prstGeom>
          </p:spPr>
        </p:pic>
        <p:sp>
          <p:nvSpPr>
            <p:cNvPr id="29" name="文本框 2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2" name="圆角矩形 21">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3" name="圆角矩形 22">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50613901"/>
              </p:ext>
            </p:extLst>
          </p:nvPr>
        </p:nvGraphicFramePr>
        <p:xfrm>
          <a:off x="1870794" y="4427746"/>
          <a:ext cx="5016500" cy="1030288"/>
        </p:xfrm>
        <a:graphic>
          <a:graphicData uri="http://schemas.openxmlformats.org/presentationml/2006/ole">
            <mc:AlternateContent xmlns:mc="http://schemas.openxmlformats.org/markup-compatibility/2006">
              <mc:Choice xmlns:v="urn:schemas-microsoft-com:vml" Requires="v">
                <p:oleObj spid="_x0000_s63746" name="文档" r:id="rId20" imgW="5015710" imgH="1031963" progId="Word.Document.12">
                  <p:embed/>
                </p:oleObj>
              </mc:Choice>
              <mc:Fallback>
                <p:oleObj name="文档" r:id="rId20" imgW="5015710" imgH="1031963" progId="Word.Document.12">
                  <p:embed/>
                  <p:pic>
                    <p:nvPicPr>
                      <p:cNvPr id="0" name=""/>
                      <p:cNvPicPr/>
                      <p:nvPr/>
                    </p:nvPicPr>
                    <p:blipFill>
                      <a:blip r:embed="rId21"/>
                      <a:stretch>
                        <a:fillRect/>
                      </a:stretch>
                    </p:blipFill>
                    <p:spPr>
                      <a:xfrm>
                        <a:off x="1870794" y="4427746"/>
                        <a:ext cx="5016500" cy="1030288"/>
                      </a:xfrm>
                      <a:prstGeom prst="rect">
                        <a:avLst/>
                      </a:prstGeom>
                    </p:spPr>
                  </p:pic>
                </p:oleObj>
              </mc:Fallback>
            </mc:AlternateContent>
          </a:graphicData>
        </a:graphic>
      </p:graphicFrame>
      <p:pic>
        <p:nvPicPr>
          <p:cNvPr id="31" name="Picture 384" descr="1-182"/>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1701602"/>
            <a:ext cx="2912357" cy="16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4" name="组合 23"/>
          <p:cNvGrpSpPr/>
          <p:nvPr/>
        </p:nvGrpSpPr>
        <p:grpSpPr>
          <a:xfrm>
            <a:off x="471041" y="984330"/>
            <a:ext cx="11248331" cy="3741608"/>
            <a:chOff x="471835" y="934424"/>
            <a:chExt cx="11248331" cy="3741608"/>
          </a:xfrm>
        </p:grpSpPr>
        <p:sp>
          <p:nvSpPr>
            <p:cNvPr id="25" name="圆角矩形 24"/>
            <p:cNvSpPr/>
            <p:nvPr/>
          </p:nvSpPr>
          <p:spPr>
            <a:xfrm>
              <a:off x="471835" y="1094414"/>
              <a:ext cx="11248331" cy="3581618"/>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8" name="图片 27"/>
            <p:cNvPicPr>
              <a:picLocks noChangeAspect="1"/>
            </p:cNvPicPr>
            <p:nvPr/>
          </p:nvPicPr>
          <p:blipFill>
            <a:blip r:embed="rId15"/>
            <a:stretch>
              <a:fillRect/>
            </a:stretch>
          </p:blipFill>
          <p:spPr>
            <a:xfrm>
              <a:off x="850294" y="934424"/>
              <a:ext cx="695238" cy="314286"/>
            </a:xfrm>
            <a:prstGeom prst="rect">
              <a:avLst/>
            </a:prstGeom>
          </p:spPr>
        </p:pic>
        <p:sp>
          <p:nvSpPr>
            <p:cNvPr id="29" name="文本框 2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2" name="圆角矩形 21">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3" name="圆角矩形 22">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31" name="Picture 384" descr="1-182"/>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478" y="1704410"/>
            <a:ext cx="2912357" cy="16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739286784"/>
              </p:ext>
            </p:extLst>
          </p:nvPr>
        </p:nvGraphicFramePr>
        <p:xfrm>
          <a:off x="822912" y="1400126"/>
          <a:ext cx="7242175" cy="3325812"/>
        </p:xfrm>
        <a:graphic>
          <a:graphicData uri="http://schemas.openxmlformats.org/presentationml/2006/ole">
            <mc:AlternateContent xmlns:mc="http://schemas.openxmlformats.org/markup-compatibility/2006">
              <mc:Choice xmlns:v="urn:schemas-microsoft-com:vml" Requires="v">
                <p:oleObj spid="_x0000_s97463" name="文档" r:id="rId21" imgW="7242903" imgH="3325960" progId="Word.Document.12">
                  <p:embed/>
                </p:oleObj>
              </mc:Choice>
              <mc:Fallback>
                <p:oleObj name="文档" r:id="rId21" imgW="7242903" imgH="3325960" progId="Word.Document.12">
                  <p:embed/>
                  <p:pic>
                    <p:nvPicPr>
                      <p:cNvPr id="0" name=""/>
                      <p:cNvPicPr/>
                      <p:nvPr/>
                    </p:nvPicPr>
                    <p:blipFill>
                      <a:blip r:embed="rId22"/>
                      <a:stretch>
                        <a:fillRect/>
                      </a:stretch>
                    </p:blipFill>
                    <p:spPr>
                      <a:xfrm>
                        <a:off x="822912" y="1400126"/>
                        <a:ext cx="7242175" cy="3325812"/>
                      </a:xfrm>
                      <a:prstGeom prst="rect">
                        <a:avLst/>
                      </a:prstGeom>
                    </p:spPr>
                  </p:pic>
                </p:oleObj>
              </mc:Fallback>
            </mc:AlternateContent>
          </a:graphicData>
        </a:graphic>
      </p:graphicFrame>
    </p:spTree>
    <p:extLst>
      <p:ext uri="{BB962C8B-B14F-4D97-AF65-F5344CB8AC3E}">
        <p14:creationId xmlns:p14="http://schemas.microsoft.com/office/powerpoint/2010/main" val="228990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40917" y="189434"/>
            <a:ext cx="11508578" cy="594006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二、多项选择题</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天津市高二期末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的长方形木板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放在光滑水平地面上，在其右端放一个质量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宋体-方正超大字符集" panose="03000509000000000000" pitchFamily="65" charset="-122"/>
                <a:ea typeface="宋体" panose="02010600030101010101" pitchFamily="2" charset="-122"/>
                <a:cs typeface="宋体-方正超大字符集" panose="03000509000000000000" pitchFamily="65" charset="-122"/>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的小木块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。现以地面为参考系，同时给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大小相等、方向相反的初速度，使木块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开始向左运动，木板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开始向右运动，最终木块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并没有滑离木板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最终二者一起向右运动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最终二者一起向左运动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的速度某时刻为零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木板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的速度某时刻为零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TextBox 14"/>
          <p:cNvSpPr txBox="1"/>
          <p:nvPr/>
        </p:nvSpPr>
        <p:spPr>
          <a:xfrm>
            <a:off x="207786" y="345445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6" name="圆角矩形 35">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7" name="圆角矩形 3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8" name="圆角矩形 37">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91856280"/>
              </p:ext>
            </p:extLst>
          </p:nvPr>
        </p:nvGraphicFramePr>
        <p:xfrm>
          <a:off x="6123207" y="1393250"/>
          <a:ext cx="901700" cy="1173163"/>
        </p:xfrm>
        <a:graphic>
          <a:graphicData uri="http://schemas.openxmlformats.org/presentationml/2006/ole">
            <mc:AlternateContent xmlns:mc="http://schemas.openxmlformats.org/markup-compatibility/2006">
              <mc:Choice xmlns:v="urn:schemas-microsoft-com:vml" Requires="v">
                <p:oleObj spid="_x0000_s98484" name="文档" r:id="rId19" imgW="901935" imgH="1173308" progId="Word.Document.12">
                  <p:embed/>
                </p:oleObj>
              </mc:Choice>
              <mc:Fallback>
                <p:oleObj name="文档" r:id="rId19" imgW="901935" imgH="1173308" progId="Word.Document.12">
                  <p:embed/>
                  <p:pic>
                    <p:nvPicPr>
                      <p:cNvPr id="0" name=""/>
                      <p:cNvPicPr/>
                      <p:nvPr/>
                    </p:nvPicPr>
                    <p:blipFill>
                      <a:blip r:embed="rId20"/>
                      <a:stretch>
                        <a:fillRect/>
                      </a:stretch>
                    </p:blipFill>
                    <p:spPr>
                      <a:xfrm>
                        <a:off x="6123207" y="1393250"/>
                        <a:ext cx="901700" cy="1173163"/>
                      </a:xfrm>
                      <a:prstGeom prst="rect">
                        <a:avLst/>
                      </a:prstGeom>
                    </p:spPr>
                  </p:pic>
                </p:oleObj>
              </mc:Fallback>
            </mc:AlternateContent>
          </a:graphicData>
        </a:graphic>
      </p:graphicFrame>
      <p:sp>
        <p:nvSpPr>
          <p:cNvPr id="39" name="TextBox 14"/>
          <p:cNvSpPr txBox="1"/>
          <p:nvPr/>
        </p:nvSpPr>
        <p:spPr>
          <a:xfrm>
            <a:off x="217311" y="473154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98481" name="Picture 177" descr="1-183"/>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7925" y="3933850"/>
            <a:ext cx="4957347" cy="13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矩形 26"/>
          <p:cNvSpPr/>
          <p:nvPr/>
        </p:nvSpPr>
        <p:spPr>
          <a:xfrm>
            <a:off x="708649" y="1269554"/>
            <a:ext cx="10773115"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规定向右为正方向，设初速度大小</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i="1" kern="100" dirty="0" smtClean="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木块</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和木板组成的系统合外力为零，</a:t>
            </a:r>
            <a:endParaRPr lang="en-US"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grpSp>
        <p:nvGrpSpPr>
          <p:cNvPr id="29" name="组合 28"/>
          <p:cNvGrpSpPr/>
          <p:nvPr/>
        </p:nvGrpSpPr>
        <p:grpSpPr>
          <a:xfrm>
            <a:off x="471041" y="981522"/>
            <a:ext cx="11248331" cy="3744416"/>
            <a:chOff x="471835" y="934424"/>
            <a:chExt cx="11248331" cy="3744416"/>
          </a:xfrm>
        </p:grpSpPr>
        <p:sp>
          <p:nvSpPr>
            <p:cNvPr id="30" name="圆角矩形 29"/>
            <p:cNvSpPr/>
            <p:nvPr/>
          </p:nvSpPr>
          <p:spPr>
            <a:xfrm>
              <a:off x="471835" y="1094414"/>
              <a:ext cx="11248331" cy="358442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5"/>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圆角矩形 35">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8" name="圆角矩形 37">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40" name="对象 39"/>
          <p:cNvGraphicFramePr>
            <a:graphicFrameLocks noChangeAspect="1"/>
          </p:cNvGraphicFramePr>
          <p:nvPr>
            <p:extLst>
              <p:ext uri="{D42A27DB-BD31-4B8C-83A1-F6EECF244321}">
                <p14:modId xmlns:p14="http://schemas.microsoft.com/office/powerpoint/2010/main" val="381138786"/>
              </p:ext>
            </p:extLst>
          </p:nvPr>
        </p:nvGraphicFramePr>
        <p:xfrm>
          <a:off x="771525" y="2493690"/>
          <a:ext cx="10591800" cy="2181225"/>
        </p:xfrm>
        <a:graphic>
          <a:graphicData uri="http://schemas.openxmlformats.org/presentationml/2006/ole">
            <mc:AlternateContent xmlns:mc="http://schemas.openxmlformats.org/markup-compatibility/2006">
              <mc:Choice xmlns:v="urn:schemas-microsoft-com:vml" Requires="v">
                <p:oleObj spid="_x0000_s64774" name="文档" r:id="rId20" imgW="10598112" imgH="2181045" progId="Word.Document.12">
                  <p:embed/>
                </p:oleObj>
              </mc:Choice>
              <mc:Fallback>
                <p:oleObj name="文档" r:id="rId20" imgW="10598112" imgH="2181045" progId="Word.Document.12">
                  <p:embed/>
                  <p:pic>
                    <p:nvPicPr>
                      <p:cNvPr id="0" name=""/>
                      <p:cNvPicPr/>
                      <p:nvPr/>
                    </p:nvPicPr>
                    <p:blipFill>
                      <a:blip r:embed="rId21"/>
                      <a:stretch>
                        <a:fillRect/>
                      </a:stretch>
                    </p:blipFill>
                    <p:spPr>
                      <a:xfrm>
                        <a:off x="771525" y="2493690"/>
                        <a:ext cx="10591800" cy="2181225"/>
                      </a:xfrm>
                      <a:prstGeom prst="rect">
                        <a:avLst/>
                      </a:prstGeom>
                    </p:spPr>
                  </p:pic>
                </p:oleObj>
              </mc:Fallback>
            </mc:AlternateContent>
          </a:graphicData>
        </a:graphic>
      </p:graphicFrame>
      <p:pic>
        <p:nvPicPr>
          <p:cNvPr id="37" name="Picture 177" descr="1-183"/>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5549" y="1368726"/>
            <a:ext cx="4392518" cy="116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par>
                                <p:cTn id="14" presetID="3"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12325"/>
            <a:ext cx="11412000" cy="529373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一、单项</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选择题</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西安市高新一中高二检测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动量是矢量，冲量是标量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一个物体的合外力不变时，其动量一定不变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易碎品运输时，要用柔软材料包装，船舷常常悬挂旧轮胎，都是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为了</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延长</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作用时间以减小作用力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火箭尾部喷出的气体对空气产生一个作用力，空气的反作用力使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火箭</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获得</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飞行的动力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TextBox 14"/>
          <p:cNvSpPr txBox="1"/>
          <p:nvPr/>
        </p:nvSpPr>
        <p:spPr>
          <a:xfrm>
            <a:off x="281227" y="3104613"/>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9" name="圆角矩形 38">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47" name="圆角矩形 46">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40317"/>
            <a:ext cx="11412000" cy="529373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如图所示，在光滑水平面上，有质量分别为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两滑块，它们中间夹着一根处于压缩状态的轻质弹簧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弹簧与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不拴连</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，由于被一根细绳拉着而处于静止状态。当剪断细绳，在两滑块脱离弹簧之后，下列说法正确的是</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两滑块的动能之比为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两滑块的动量大小之比为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两滑块的速度大小之比为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弹簧对两滑块做功之比为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0"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TextBox 14"/>
          <p:cNvSpPr txBox="1"/>
          <p:nvPr/>
        </p:nvSpPr>
        <p:spPr>
          <a:xfrm>
            <a:off x="262558" y="308880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2" name="圆角矩形 31">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1" name="TextBox 14"/>
          <p:cNvSpPr txBox="1"/>
          <p:nvPr/>
        </p:nvSpPr>
        <p:spPr>
          <a:xfrm>
            <a:off x="272083" y="432437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99493" name="Picture 165" descr="YJ1-3A"/>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3213770"/>
            <a:ext cx="2871593" cy="69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041" y="510778"/>
            <a:ext cx="11248331" cy="5151264"/>
            <a:chOff x="471835" y="934424"/>
            <a:chExt cx="11248331" cy="5151264"/>
          </a:xfrm>
        </p:grpSpPr>
        <p:sp>
          <p:nvSpPr>
            <p:cNvPr id="29" name="圆角矩形 28"/>
            <p:cNvSpPr/>
            <p:nvPr/>
          </p:nvSpPr>
          <p:spPr>
            <a:xfrm>
              <a:off x="471835" y="1094414"/>
              <a:ext cx="11248331" cy="4991274"/>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3"/>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圆角矩形 31">
            <a:hlinkClick r:id="rId4"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5"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3"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15"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 name="矩形 3"/>
          <p:cNvSpPr/>
          <p:nvPr/>
        </p:nvSpPr>
        <p:spPr>
          <a:xfrm>
            <a:off x="745124" y="798810"/>
            <a:ext cx="10700164"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两滑块及轻弹簧组成的系统动量守恒，以</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向右为</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正方</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向，则有－</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err="1">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设两滑块速度大小分别为</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err="1">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2728819027"/>
              </p:ext>
            </p:extLst>
          </p:nvPr>
        </p:nvGraphicFramePr>
        <p:xfrm>
          <a:off x="842963" y="3895154"/>
          <a:ext cx="10464800" cy="1766888"/>
        </p:xfrm>
        <a:graphic>
          <a:graphicData uri="http://schemas.openxmlformats.org/presentationml/2006/ole">
            <mc:AlternateContent xmlns:mc="http://schemas.openxmlformats.org/markup-compatibility/2006">
              <mc:Choice xmlns:v="urn:schemas-microsoft-com:vml" Requires="v">
                <p:oleObj spid="_x0000_s26942" name="文档" r:id="rId18" imgW="10598112" imgH="1788903" progId="Word.Document.12">
                  <p:embed/>
                </p:oleObj>
              </mc:Choice>
              <mc:Fallback>
                <p:oleObj name="文档" r:id="rId18" imgW="10598112" imgH="1788903" progId="Word.Document.12">
                  <p:embed/>
                  <p:pic>
                    <p:nvPicPr>
                      <p:cNvPr id="0" name=""/>
                      <p:cNvPicPr/>
                      <p:nvPr/>
                    </p:nvPicPr>
                    <p:blipFill>
                      <a:blip r:embed="rId19"/>
                      <a:stretch>
                        <a:fillRect/>
                      </a:stretch>
                    </p:blipFill>
                    <p:spPr>
                      <a:xfrm>
                        <a:off x="842963" y="3895154"/>
                        <a:ext cx="10464800" cy="1766888"/>
                      </a:xfrm>
                      <a:prstGeom prst="rect">
                        <a:avLst/>
                      </a:prstGeom>
                    </p:spPr>
                  </p:pic>
                </p:oleObj>
              </mc:Fallback>
            </mc:AlternateContent>
          </a:graphicData>
        </a:graphic>
      </p:graphicFrame>
      <p:sp>
        <p:nvSpPr>
          <p:cNvPr id="23" name="圆角矩形 22">
            <a:hlinkClick r:id="rId20"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4" name="圆角矩形 23">
            <a:hlinkClick r:id="rId21"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28" name="Picture 165" descr="YJ1-3A"/>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1197546"/>
            <a:ext cx="2871593" cy="69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500"/>
                                        <p:tgtEl>
                                          <p:spTgt spid="4">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288279" y="405458"/>
            <a:ext cx="11412000" cy="526297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一物体放在水平地面上，如图甲所示，已知物体所受水平拉力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的变化情况如图乙所示，物体相应的速度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的变化关系如图丙所示，则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物体所受地面的摩擦力为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时间内水平拉力的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冲量大小</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时物体的动量大小为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时物体的动量大小为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TextBox 14"/>
          <p:cNvSpPr txBox="1"/>
          <p:nvPr/>
        </p:nvSpPr>
        <p:spPr>
          <a:xfrm>
            <a:off x="138862" y="236872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1" name="圆角矩形 30">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2" name="TextBox 14"/>
          <p:cNvSpPr txBox="1"/>
          <p:nvPr/>
        </p:nvSpPr>
        <p:spPr>
          <a:xfrm>
            <a:off x="138862" y="486995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pSp>
        <p:nvGrpSpPr>
          <p:cNvPr id="4" name="组合 3"/>
          <p:cNvGrpSpPr/>
          <p:nvPr/>
        </p:nvGrpSpPr>
        <p:grpSpPr>
          <a:xfrm>
            <a:off x="6490676" y="1974589"/>
            <a:ext cx="5581194" cy="3183397"/>
            <a:chOff x="6352531" y="2152396"/>
            <a:chExt cx="5581194" cy="3183397"/>
          </a:xfrm>
        </p:grpSpPr>
        <p:pic>
          <p:nvPicPr>
            <p:cNvPr id="126978" name="Picture 2" descr="1-18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9283" y="2152396"/>
              <a:ext cx="1992387" cy="8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3" descr="1-18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2531" y="3255414"/>
              <a:ext cx="5581194" cy="208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5" name="组合 34"/>
          <p:cNvGrpSpPr/>
          <p:nvPr/>
        </p:nvGrpSpPr>
        <p:grpSpPr>
          <a:xfrm>
            <a:off x="471041" y="333450"/>
            <a:ext cx="11248331" cy="5616623"/>
            <a:chOff x="471835" y="934424"/>
            <a:chExt cx="11248331" cy="5616623"/>
          </a:xfrm>
        </p:grpSpPr>
        <p:sp>
          <p:nvSpPr>
            <p:cNvPr id="36" name="圆角矩形 35"/>
            <p:cNvSpPr/>
            <p:nvPr/>
          </p:nvSpPr>
          <p:spPr>
            <a:xfrm>
              <a:off x="471835" y="1094414"/>
              <a:ext cx="11248331" cy="5456633"/>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4"/>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1" name="矩形 40"/>
          <p:cNvSpPr/>
          <p:nvPr/>
        </p:nvSpPr>
        <p:spPr>
          <a:xfrm>
            <a:off x="713318" y="621483"/>
            <a:ext cx="5125886" cy="3242170"/>
          </a:xfrm>
          <a:prstGeom prst="rect">
            <a:avLst/>
          </a:prstGeom>
        </p:spPr>
        <p:txBody>
          <a:bodyPr wrap="square">
            <a:spAutoFit/>
          </a:bodyPr>
          <a:lstStyle/>
          <a:p>
            <a:pPr algn="di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由题图丙知，物体在</a:t>
            </a:r>
            <a:r>
              <a:rPr lang="en-US" altLang="zh-CN" sz="2800" kern="100" dirty="0">
                <a:latin typeface="Times New Roman" panose="02020603050405020304" pitchFamily="18" charset="0"/>
                <a:ea typeface="楷体_GB2312" panose="02010609030101010101" pitchFamily="49" charset="-122"/>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6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内做匀速直线运动，受到的拉力</a:t>
            </a:r>
            <a:r>
              <a:rPr lang="en-US" altLang="zh-CN" sz="2800" i="1" kern="100" dirty="0">
                <a:latin typeface="Times New Roman" panose="02020603050405020304" pitchFamily="18" charset="0"/>
                <a:ea typeface="楷体_GB2312" panose="02010609030101010101" pitchFamily="49" charset="-122"/>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和地面的摩擦力大小相等，又由题图乙知，物体在</a:t>
            </a:r>
            <a:r>
              <a:rPr lang="en-US" altLang="zh-CN" sz="2800" kern="100" dirty="0">
                <a:latin typeface="Times New Roman" panose="02020603050405020304" pitchFamily="18" charset="0"/>
                <a:ea typeface="楷体_GB2312" panose="02010609030101010101" pitchFamily="49" charset="-122"/>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6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内受到的拉力</a:t>
            </a:r>
            <a:r>
              <a:rPr lang="en-US" altLang="zh-CN" sz="2800" i="1" kern="100" dirty="0">
                <a:latin typeface="Times New Roman" panose="02020603050405020304" pitchFamily="18" charset="0"/>
                <a:ea typeface="楷体_GB2312" panose="02010609030101010101" pitchFamily="49" charset="-122"/>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2 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，可知，物体</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42" name="矩形 41"/>
          <p:cNvSpPr/>
          <p:nvPr/>
        </p:nvSpPr>
        <p:spPr>
          <a:xfrm>
            <a:off x="713317" y="3810980"/>
            <a:ext cx="10782489"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到地面的摩擦力大小为</a:t>
            </a:r>
            <a:r>
              <a:rPr lang="en-US" altLang="zh-CN" sz="2800" kern="100" dirty="0">
                <a:latin typeface="Times New Roman" panose="02020603050405020304" pitchFamily="18" charset="0"/>
                <a:ea typeface="楷体_GB2312" panose="02010609030101010101" pitchFamily="49" charset="-122"/>
              </a:rPr>
              <a:t>2 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楷体_GB2312" panose="02010609030101010101" pitchFamily="49" charset="-122"/>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8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时间内水平拉力的冲量大小为</a:t>
            </a:r>
            <a:r>
              <a:rPr lang="en-US" altLang="zh-CN" sz="2800" i="1" kern="100" dirty="0">
                <a:latin typeface="Times New Roman" panose="02020603050405020304" pitchFamily="18" charset="0"/>
                <a:ea typeface="楷体_GB2312" panose="02010609030101010101" pitchFamily="49" charset="-122"/>
              </a:rPr>
              <a:t>I</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rPr>
              <a:t>F</a:t>
            </a:r>
            <a:r>
              <a:rPr lang="en-US" altLang="zh-CN" sz="2800" kern="100" baseline="-25000" dirty="0">
                <a:latin typeface="Times New Roman" panose="02020603050405020304" pitchFamily="18" charset="0"/>
                <a:ea typeface="楷体_GB2312" panose="02010609030101010101" pitchFamily="49" charset="-122"/>
              </a:rPr>
              <a:t>1</a:t>
            </a:r>
            <a:r>
              <a:rPr lang="en-US" altLang="zh-CN" sz="2800" i="1" kern="100" dirty="0">
                <a:latin typeface="Times New Roman" panose="02020603050405020304" pitchFamily="18" charset="0"/>
                <a:ea typeface="楷体_GB2312" panose="02010609030101010101" pitchFamily="49" charset="-122"/>
              </a:rPr>
              <a:t>t</a:t>
            </a:r>
            <a:r>
              <a:rPr lang="en-US" altLang="zh-CN" sz="2800" kern="100" baseline="-25000" dirty="0">
                <a:latin typeface="Times New Roman" panose="02020603050405020304" pitchFamily="18" charset="0"/>
                <a:ea typeface="楷体_GB2312" panose="02010609030101010101" pitchFamily="49" charset="-122"/>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rPr>
              <a:t>F</a:t>
            </a:r>
            <a:r>
              <a:rPr lang="en-US" altLang="zh-CN" sz="2800" kern="100" baseline="-25000" dirty="0">
                <a:latin typeface="Times New Roman" panose="02020603050405020304" pitchFamily="18" charset="0"/>
                <a:ea typeface="楷体_GB2312" panose="02010609030101010101" pitchFamily="49" charset="-122"/>
              </a:rPr>
              <a:t>2</a:t>
            </a:r>
            <a:r>
              <a:rPr lang="en-US" altLang="zh-CN" sz="2800" i="1" kern="100" dirty="0">
                <a:latin typeface="Times New Roman" panose="02020603050405020304" pitchFamily="18" charset="0"/>
                <a:ea typeface="楷体_GB2312" panose="02010609030101010101" pitchFamily="49" charset="-122"/>
              </a:rPr>
              <a:t>t</a:t>
            </a:r>
            <a:r>
              <a:rPr lang="en-US" altLang="zh-CN" sz="2800" kern="100" baseline="-25000" dirty="0">
                <a:latin typeface="Times New Roman" panose="02020603050405020304" pitchFamily="18" charset="0"/>
                <a:ea typeface="楷体_GB2312" panose="02010609030101010101" pitchFamily="49" charset="-122"/>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3</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4 N·s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2</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2 N·s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16 N·s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32" name="组合 31"/>
          <p:cNvGrpSpPr/>
          <p:nvPr/>
        </p:nvGrpSpPr>
        <p:grpSpPr>
          <a:xfrm>
            <a:off x="6023198" y="621482"/>
            <a:ext cx="5581194" cy="3183397"/>
            <a:chOff x="6352531" y="2152396"/>
            <a:chExt cx="5581194" cy="3183397"/>
          </a:xfrm>
        </p:grpSpPr>
        <p:pic>
          <p:nvPicPr>
            <p:cNvPr id="43" name="Picture 2" descr="1-18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9283" y="2152396"/>
              <a:ext cx="1992387" cy="8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descr="1-18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2531" y="3255414"/>
              <a:ext cx="5581194" cy="208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blinds(horizontal)">
                                      <p:cBhvr>
                                        <p:cTn id="10" dur="500"/>
                                        <p:tgtEl>
                                          <p:spTgt spid="4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Effect transition="in" filter="blinds(horizontal)">
                                      <p:cBhvr>
                                        <p:cTn id="13" dur="500"/>
                                        <p:tgtEl>
                                          <p:spTgt spid="42">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2">
                                            <p:txEl>
                                              <p:pRg st="1" end="1"/>
                                            </p:txEl>
                                          </p:spTgt>
                                        </p:tgtEl>
                                        <p:attrNameLst>
                                          <p:attrName>style.visibility</p:attrName>
                                        </p:attrNameLst>
                                      </p:cBhvr>
                                      <p:to>
                                        <p:strVal val="visible"/>
                                      </p:to>
                                    </p:set>
                                    <p:animEffect transition="in" filter="blinds(horizontal)">
                                      <p:cBhvr>
                                        <p:cTn id="16" dur="500"/>
                                        <p:tgtEl>
                                          <p:spTgt spid="42">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对象 42"/>
          <p:cNvGraphicFramePr>
            <a:graphicFrameLocks noChangeAspect="1"/>
          </p:cNvGraphicFramePr>
          <p:nvPr>
            <p:extLst>
              <p:ext uri="{D42A27DB-BD31-4B8C-83A1-F6EECF244321}">
                <p14:modId xmlns:p14="http://schemas.microsoft.com/office/powerpoint/2010/main" val="2331905078"/>
              </p:ext>
            </p:extLst>
          </p:nvPr>
        </p:nvGraphicFramePr>
        <p:xfrm>
          <a:off x="812800" y="3872002"/>
          <a:ext cx="10444163" cy="2336800"/>
        </p:xfrm>
        <a:graphic>
          <a:graphicData uri="http://schemas.openxmlformats.org/presentationml/2006/ole">
            <mc:AlternateContent xmlns:mc="http://schemas.openxmlformats.org/markup-compatibility/2006">
              <mc:Choice xmlns:v="urn:schemas-microsoft-com:vml" Requires="v">
                <p:oleObj spid="_x0000_s101670" name="文档" r:id="rId4" imgW="10598112" imgH="2373702" progId="Word.Document.12">
                  <p:embed/>
                </p:oleObj>
              </mc:Choice>
              <mc:Fallback>
                <p:oleObj name="文档" r:id="rId4" imgW="10598112" imgH="2373702" progId="Word.Document.12">
                  <p:embed/>
                  <p:pic>
                    <p:nvPicPr>
                      <p:cNvPr id="0" name=""/>
                      <p:cNvPicPr/>
                      <p:nvPr/>
                    </p:nvPicPr>
                    <p:blipFill>
                      <a:blip r:embed="rId5"/>
                      <a:stretch>
                        <a:fillRect/>
                      </a:stretch>
                    </p:blipFill>
                    <p:spPr>
                      <a:xfrm>
                        <a:off x="812800" y="3872002"/>
                        <a:ext cx="10444163" cy="2336800"/>
                      </a:xfrm>
                      <a:prstGeom prst="rect">
                        <a:avLst/>
                      </a:prstGeom>
                    </p:spPr>
                  </p:pic>
                </p:oleObj>
              </mc:Fallback>
            </mc:AlternateContent>
          </a:graphicData>
        </a:graphic>
      </p:graphicFrame>
      <p:sp>
        <p:nvSpPr>
          <p:cNvPr id="18" name="圆角矩形 17">
            <a:hlinkClick r:id="rId6"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7"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8"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9"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10"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11"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2"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3"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4"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5"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6"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7"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5" name="组合 34"/>
          <p:cNvGrpSpPr/>
          <p:nvPr/>
        </p:nvGrpSpPr>
        <p:grpSpPr>
          <a:xfrm>
            <a:off x="471041" y="333450"/>
            <a:ext cx="11248331" cy="5904656"/>
            <a:chOff x="471835" y="934424"/>
            <a:chExt cx="11248331" cy="5904656"/>
          </a:xfrm>
        </p:grpSpPr>
        <p:sp>
          <p:nvSpPr>
            <p:cNvPr id="36" name="圆角矩形 35"/>
            <p:cNvSpPr/>
            <p:nvPr/>
          </p:nvSpPr>
          <p:spPr>
            <a:xfrm>
              <a:off x="471835" y="1094414"/>
              <a:ext cx="11248331" cy="574466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8"/>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圆角矩形 30">
            <a:hlinkClick r:id="rId19"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20"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21"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2211776446"/>
              </p:ext>
            </p:extLst>
          </p:nvPr>
        </p:nvGraphicFramePr>
        <p:xfrm>
          <a:off x="803275" y="762000"/>
          <a:ext cx="4724400" cy="3708400"/>
        </p:xfrm>
        <a:graphic>
          <a:graphicData uri="http://schemas.openxmlformats.org/presentationml/2006/ole">
            <mc:AlternateContent xmlns:mc="http://schemas.openxmlformats.org/markup-compatibility/2006">
              <mc:Choice xmlns:v="urn:schemas-microsoft-com:vml" Requires="v">
                <p:oleObj spid="_x0000_s101671" name="文档" r:id="rId23" imgW="4791846" imgH="3782784" progId="Word.Document.12">
                  <p:embed/>
                </p:oleObj>
              </mc:Choice>
              <mc:Fallback>
                <p:oleObj name="文档" r:id="rId23" imgW="4791846" imgH="3782784" progId="Word.Document.12">
                  <p:embed/>
                  <p:pic>
                    <p:nvPicPr>
                      <p:cNvPr id="0" name=""/>
                      <p:cNvPicPr/>
                      <p:nvPr/>
                    </p:nvPicPr>
                    <p:blipFill>
                      <a:blip r:embed="rId24"/>
                      <a:stretch>
                        <a:fillRect/>
                      </a:stretch>
                    </p:blipFill>
                    <p:spPr>
                      <a:xfrm>
                        <a:off x="803275" y="762000"/>
                        <a:ext cx="4724400" cy="3708400"/>
                      </a:xfrm>
                      <a:prstGeom prst="rect">
                        <a:avLst/>
                      </a:prstGeom>
                    </p:spPr>
                  </p:pic>
                </p:oleObj>
              </mc:Fallback>
            </mc:AlternateContent>
          </a:graphicData>
        </a:graphic>
      </p:graphicFrame>
      <p:grpSp>
        <p:nvGrpSpPr>
          <p:cNvPr id="41" name="组合 40"/>
          <p:cNvGrpSpPr/>
          <p:nvPr/>
        </p:nvGrpSpPr>
        <p:grpSpPr>
          <a:xfrm>
            <a:off x="6023198" y="621482"/>
            <a:ext cx="5581194" cy="3183397"/>
            <a:chOff x="6352531" y="2152396"/>
            <a:chExt cx="5581194" cy="3183397"/>
          </a:xfrm>
        </p:grpSpPr>
        <p:pic>
          <p:nvPicPr>
            <p:cNvPr id="42" name="Picture 2" descr="1-185"/>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9283" y="2152396"/>
              <a:ext cx="1992387" cy="8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descr="1-186"/>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2531" y="3255414"/>
              <a:ext cx="5581194" cy="208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259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1" name="矩形 20"/>
          <p:cNvSpPr/>
          <p:nvPr/>
        </p:nvSpPr>
        <p:spPr>
          <a:xfrm>
            <a:off x="274516" y="117426"/>
            <a:ext cx="11641381" cy="6093976"/>
          </a:xfrm>
          <a:prstGeom prst="rect">
            <a:avLst/>
          </a:prstGeom>
        </p:spPr>
        <p:txBody>
          <a:bodyPr wrap="square">
            <a:spAutoFit/>
          </a:bodyPr>
          <a:lstStyle/>
          <a:p>
            <a:pPr algn="just">
              <a:lnSpc>
                <a:spcPct val="150000"/>
              </a:lnSpc>
              <a:spcAft>
                <a:spcPts val="0"/>
              </a:spcAft>
              <a:tabLst>
                <a:tab pos="2250440" algn="l"/>
              </a:tabLst>
            </a:pPr>
            <a:r>
              <a:rPr lang="zh-CN" altLang="zh-CN" sz="2600" b="1" kern="100" dirty="0">
                <a:latin typeface="Times New Roman" panose="02020603050405020304" pitchFamily="18" charset="0"/>
                <a:ea typeface="方正中等线简体" panose="03000509000000000000" pitchFamily="65" charset="-122"/>
                <a:cs typeface="Times New Roman" panose="02020603050405020304" pitchFamily="18" charset="0"/>
              </a:rPr>
              <a:t>三、非选择题</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现利用图甲所示装置验证</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动量守恒定律</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。在图甲中，气垫导轨上有</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两个滑块，滑块</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右侧带有一弹簧片，左侧与穿过打点计时器</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图中未画出</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的纸带相连；滑块</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左侧也带有一弹簧片，上面固定一遮光片，数字计时器</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未完全画出</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可以记录遮光片通过光电门的时间，实验测得滑块</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的质量</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280 g</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，滑块</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的质量</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120 g</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，遮光片的宽度</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1.00 cm</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；打点计时器所用交流电源的频率</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50 Hz</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。将光电门固定在滑块</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的右侧，</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启</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600" kern="100" spc="60" dirty="0" smtClean="0">
                <a:latin typeface="Times New Roman" panose="02020603050405020304" pitchFamily="18" charset="0"/>
                <a:ea typeface="方正中等线简体" panose="03000509000000000000" pitchFamily="65" charset="-122"/>
                <a:cs typeface="Times New Roman" panose="02020603050405020304" pitchFamily="18" charset="0"/>
              </a:rPr>
              <a:t>动</a:t>
            </a:r>
            <a:r>
              <a:rPr lang="zh-CN" altLang="zh-CN" sz="2600" kern="100" spc="60" dirty="0">
                <a:latin typeface="Times New Roman" panose="02020603050405020304" pitchFamily="18" charset="0"/>
                <a:ea typeface="方正中等线简体" panose="03000509000000000000" pitchFamily="65" charset="-122"/>
                <a:cs typeface="Times New Roman" panose="02020603050405020304" pitchFamily="18" charset="0"/>
              </a:rPr>
              <a:t>打点计时器，给滑块</a:t>
            </a:r>
            <a:r>
              <a:rPr lang="en-US" altLang="zh-CN" sz="2600" kern="100" spc="6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spc="60" dirty="0">
                <a:latin typeface="Times New Roman" panose="02020603050405020304" pitchFamily="18" charset="0"/>
                <a:ea typeface="方正中等线简体" panose="03000509000000000000" pitchFamily="65" charset="-122"/>
                <a:cs typeface="Times New Roman" panose="02020603050405020304" pitchFamily="18" charset="0"/>
              </a:rPr>
              <a:t>一向右的初速度，</a:t>
            </a:r>
            <a:r>
              <a:rPr lang="zh-CN" altLang="zh-CN" sz="2600" kern="100" spc="60" dirty="0" smtClean="0">
                <a:latin typeface="Times New Roman" panose="02020603050405020304" pitchFamily="18" charset="0"/>
                <a:ea typeface="方正中等线简体" panose="03000509000000000000" pitchFamily="65" charset="-122"/>
                <a:cs typeface="Times New Roman" panose="02020603050405020304" pitchFamily="18" charset="0"/>
              </a:rPr>
              <a:t>使</a:t>
            </a:r>
            <a:endParaRPr lang="en-US" altLang="zh-CN" sz="2600" kern="100" spc="6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它与</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相碰，碰后数字计时器显示的时间为</a:t>
            </a:r>
            <a:r>
              <a:rPr lang="en-US" altLang="zh-CN" sz="26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6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600" kern="100" baseline="-25000" dirty="0" err="1" smtClean="0">
                <a:latin typeface="Times New Roman" panose="02020603050405020304" pitchFamily="18" charset="0"/>
                <a:ea typeface="方正中等线简体" panose="03000509000000000000" pitchFamily="65" charset="-122"/>
                <a:cs typeface="Courier New" panose="02070309020205020404" pitchFamily="49" charset="0"/>
              </a:rPr>
              <a:t>B</a:t>
            </a:r>
            <a:endParaRPr lang="en-US" altLang="zh-CN" sz="26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4.00 </a:t>
            </a:r>
            <a:r>
              <a:rPr lang="en-US" altLang="zh-CN" sz="2600" kern="100" dirty="0" err="1">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，碰撞前、后打出的纸带如图乙。</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8002" name="Picture 2" descr="YJ1-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358" y="3717826"/>
            <a:ext cx="4266339" cy="25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1" name="矩形 20"/>
          <p:cNvSpPr/>
          <p:nvPr/>
        </p:nvSpPr>
        <p:spPr>
          <a:xfrm>
            <a:off x="274516" y="1109133"/>
            <a:ext cx="11641381"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通过分析可知：纸带的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左侧相连；</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 name="Picture 2" descr="YJ1-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1367" y="621482"/>
            <a:ext cx="4600503" cy="2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847643" y="1178382"/>
            <a:ext cx="444352"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D</a:t>
            </a:r>
            <a:endParaRPr lang="zh-CN" altLang="en-US" dirty="0"/>
          </a:p>
        </p:txBody>
      </p:sp>
      <p:grpSp>
        <p:nvGrpSpPr>
          <p:cNvPr id="34" name="组合 33"/>
          <p:cNvGrpSpPr/>
          <p:nvPr/>
        </p:nvGrpSpPr>
        <p:grpSpPr>
          <a:xfrm>
            <a:off x="471041" y="3789834"/>
            <a:ext cx="11248331" cy="1796290"/>
            <a:chOff x="471835" y="934424"/>
            <a:chExt cx="11248331" cy="1796290"/>
          </a:xfrm>
        </p:grpSpPr>
        <p:sp>
          <p:nvSpPr>
            <p:cNvPr id="35" name="圆角矩形 34"/>
            <p:cNvSpPr/>
            <p:nvPr/>
          </p:nvSpPr>
          <p:spPr>
            <a:xfrm>
              <a:off x="471835" y="1094413"/>
              <a:ext cx="11248331" cy="1636301"/>
            </a:xfrm>
            <a:prstGeom prst="roundRect">
              <a:avLst>
                <a:gd name="adj" fmla="val 107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6" name="图片 35"/>
            <p:cNvPicPr>
              <a:picLocks noChangeAspect="1"/>
            </p:cNvPicPr>
            <p:nvPr/>
          </p:nvPicPr>
          <p:blipFill>
            <a:blip r:embed="rId18"/>
            <a:stretch>
              <a:fillRect/>
            </a:stretch>
          </p:blipFill>
          <p:spPr>
            <a:xfrm>
              <a:off x="850294" y="934424"/>
              <a:ext cx="695238" cy="314286"/>
            </a:xfrm>
            <a:prstGeom prst="rect">
              <a:avLst/>
            </a:prstGeom>
          </p:spPr>
        </p:pic>
        <p:sp>
          <p:nvSpPr>
            <p:cNvPr id="37" name="文本框 3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8" name="矩形 37"/>
          <p:cNvSpPr/>
          <p:nvPr/>
        </p:nvSpPr>
        <p:spPr>
          <a:xfrm>
            <a:off x="721850" y="4116007"/>
            <a:ext cx="10746713"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的质量</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280 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的质量</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120 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碰后速度小于碰前速度，所以纸带</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端与滑块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相连。</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5524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nodeType="with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blinds(horizontal)">
                                      <p:cBhvr>
                                        <p:cTn id="15"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panose="020B0503020204020204" charset="-122"/>
              </a:rPr>
              <a:t>11</a:t>
            </a:r>
            <a:endParaRPr kumimoji="1" lang="zh-CN" altLang="en-US" sz="1600" kern="0" dirty="0">
              <a:solidFill>
                <a:prstClr val="white"/>
              </a:solidFill>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12</a:t>
            </a:r>
            <a:endParaRPr kumimoji="1" lang="zh-CN" altLang="en-US" sz="1600" kern="0" dirty="0" smtClean="0">
              <a:solidFill>
                <a:prstClr val="white">
                  <a:lumMod val="50000"/>
                </a:prstClr>
              </a:solidFill>
              <a:ea typeface="微软雅黑" panose="020B0503020204020204" charset="-122"/>
            </a:endParaRPr>
          </a:p>
        </p:txBody>
      </p:sp>
      <p:sp>
        <p:nvSpPr>
          <p:cNvPr id="30" name="圆角矩形 2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a:rPr>
              <a:t>13</a:t>
            </a:r>
            <a:endParaRPr kumimoji="1" lang="zh-CN" altLang="en-US" sz="1600" kern="0" dirty="0">
              <a:solidFill>
                <a:prstClr val="white">
                  <a:lumMod val="50000"/>
                </a:prstClr>
              </a:solidFill>
              <a:ea typeface="微软雅黑"/>
            </a:endParaRPr>
          </a:p>
        </p:txBody>
      </p:sp>
      <p:sp>
        <p:nvSpPr>
          <p:cNvPr id="31" name="圆角矩形 30">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33" name="圆角矩形 32">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15</a:t>
            </a:r>
            <a:endParaRPr kumimoji="1" lang="zh-CN" altLang="en-US" sz="1600" kern="0" dirty="0">
              <a:solidFill>
                <a:prstClr val="white">
                  <a:lumMod val="50000"/>
                </a:prstClr>
              </a:solidFill>
              <a:ea typeface="微软雅黑"/>
            </a:endParaRPr>
          </a:p>
        </p:txBody>
      </p:sp>
      <p:sp>
        <p:nvSpPr>
          <p:cNvPr id="21" name="矩形 20"/>
          <p:cNvSpPr/>
          <p:nvPr/>
        </p:nvSpPr>
        <p:spPr>
          <a:xfrm>
            <a:off x="274517" y="1137762"/>
            <a:ext cx="6972818" cy="267765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在碰撞前速度大小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在碰撞后速度大小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在碰撞后的速度大小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 m/s</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结果均保留三位有效数字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 name="Picture 2" descr="YJ1-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1367" y="1065754"/>
            <a:ext cx="4600503" cy="2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236483" y="1900526"/>
            <a:ext cx="992579" cy="523220"/>
          </a:xfrm>
          <a:prstGeom prst="rect">
            <a:avLst/>
          </a:prstGeom>
        </p:spPr>
        <p:txBody>
          <a:bodyPr wrap="none">
            <a:spAutoFit/>
          </a:bodyPr>
          <a:lstStyle/>
          <a:p>
            <a:r>
              <a:rPr lang="en-US" altLang="zh-CN" sz="2800" kern="100" dirty="0" smtClean="0">
                <a:solidFill>
                  <a:srgbClr val="C00000"/>
                </a:solidFill>
                <a:latin typeface="Times New Roman" panose="02020603050405020304" pitchFamily="18" charset="0"/>
                <a:ea typeface="方正中等线简体" panose="03000509000000000000" pitchFamily="65" charset="-122"/>
              </a:rPr>
              <a:t>0.880</a:t>
            </a:r>
            <a:endParaRPr lang="zh-CN" altLang="en-US" dirty="0">
              <a:solidFill>
                <a:prstClr val="black"/>
              </a:solidFill>
            </a:endParaRPr>
          </a:p>
        </p:txBody>
      </p:sp>
      <p:sp>
        <p:nvSpPr>
          <p:cNvPr id="39" name="矩形 38"/>
          <p:cNvSpPr/>
          <p:nvPr/>
        </p:nvSpPr>
        <p:spPr>
          <a:xfrm>
            <a:off x="5388883" y="2528278"/>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2.50</a:t>
            </a:r>
            <a:endParaRPr lang="zh-CN" altLang="en-US" dirty="0">
              <a:solidFill>
                <a:prstClr val="black"/>
              </a:solidFill>
            </a:endParaRPr>
          </a:p>
        </p:txBody>
      </p:sp>
    </p:spTree>
    <p:extLst>
      <p:ext uri="{BB962C8B-B14F-4D97-AF65-F5344CB8AC3E}">
        <p14:creationId xmlns:p14="http://schemas.microsoft.com/office/powerpoint/2010/main" val="34716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13"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32" name="圆角矩形 31">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36" name="组合 35"/>
          <p:cNvGrpSpPr/>
          <p:nvPr/>
        </p:nvGrpSpPr>
        <p:grpSpPr>
          <a:xfrm>
            <a:off x="471041" y="512102"/>
            <a:ext cx="11248331" cy="5221948"/>
            <a:chOff x="471835" y="934424"/>
            <a:chExt cx="11248331" cy="5221948"/>
          </a:xfrm>
        </p:grpSpPr>
        <p:sp>
          <p:nvSpPr>
            <p:cNvPr id="37" name="圆角矩形 36"/>
            <p:cNvSpPr/>
            <p:nvPr/>
          </p:nvSpPr>
          <p:spPr>
            <a:xfrm>
              <a:off x="471835" y="1094413"/>
              <a:ext cx="11248331" cy="506195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0" name="图片 39"/>
            <p:cNvPicPr>
              <a:picLocks noChangeAspect="1"/>
            </p:cNvPicPr>
            <p:nvPr/>
          </p:nvPicPr>
          <p:blipFill>
            <a:blip r:embed="rId18"/>
            <a:stretch>
              <a:fillRect/>
            </a:stretch>
          </p:blipFill>
          <p:spPr>
            <a:xfrm>
              <a:off x="850294" y="934424"/>
              <a:ext cx="695238" cy="314286"/>
            </a:xfrm>
            <a:prstGeom prst="rect">
              <a:avLst/>
            </a:prstGeom>
          </p:spPr>
        </p:pic>
        <p:sp>
          <p:nvSpPr>
            <p:cNvPr id="41" name="文本框 4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42" name="对象 41"/>
          <p:cNvGraphicFramePr>
            <a:graphicFrameLocks noChangeAspect="1"/>
          </p:cNvGraphicFramePr>
          <p:nvPr>
            <p:extLst>
              <p:ext uri="{D42A27DB-BD31-4B8C-83A1-F6EECF244321}">
                <p14:modId xmlns:p14="http://schemas.microsoft.com/office/powerpoint/2010/main" val="2543131402"/>
              </p:ext>
            </p:extLst>
          </p:nvPr>
        </p:nvGraphicFramePr>
        <p:xfrm>
          <a:off x="803275" y="789974"/>
          <a:ext cx="9264650" cy="1087438"/>
        </p:xfrm>
        <a:graphic>
          <a:graphicData uri="http://schemas.openxmlformats.org/presentationml/2006/ole">
            <mc:AlternateContent xmlns:mc="http://schemas.openxmlformats.org/markup-compatibility/2006">
              <mc:Choice xmlns:v="urn:schemas-microsoft-com:vml" Requires="v">
                <p:oleObj spid="_x0000_s103557" name="文档" r:id="rId20" imgW="9482010" imgH="1114605" progId="Word.Document.12">
                  <p:embed/>
                </p:oleObj>
              </mc:Choice>
              <mc:Fallback>
                <p:oleObj name="文档" r:id="rId20" imgW="9482010" imgH="1114605" progId="Word.Document.12">
                  <p:embed/>
                  <p:pic>
                    <p:nvPicPr>
                      <p:cNvPr id="0" name=""/>
                      <p:cNvPicPr/>
                      <p:nvPr/>
                    </p:nvPicPr>
                    <p:blipFill>
                      <a:blip r:embed="rId21"/>
                      <a:stretch>
                        <a:fillRect/>
                      </a:stretch>
                    </p:blipFill>
                    <p:spPr>
                      <a:xfrm>
                        <a:off x="803275" y="789974"/>
                        <a:ext cx="9264650" cy="1087438"/>
                      </a:xfrm>
                      <a:prstGeom prst="rect">
                        <a:avLst/>
                      </a:prstGeom>
                    </p:spPr>
                  </p:pic>
                </p:oleObj>
              </mc:Fallback>
            </mc:AlternateContent>
          </a:graphicData>
        </a:graphic>
      </p:graphicFrame>
      <p:pic>
        <p:nvPicPr>
          <p:cNvPr id="44" name="Picture 2" descr="YJ1-8"/>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6" y="2403748"/>
            <a:ext cx="5010449" cy="304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692997" y="1657568"/>
            <a:ext cx="10730801" cy="1384995"/>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碰后速度小于碰前速度，结合碰撞时间较短，则有滑块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碰撞后速度大小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6" name="对象 45"/>
          <p:cNvGraphicFramePr>
            <a:graphicFrameLocks noChangeAspect="1"/>
          </p:cNvGraphicFramePr>
          <p:nvPr>
            <p:extLst>
              <p:ext uri="{D42A27DB-BD31-4B8C-83A1-F6EECF244321}">
                <p14:modId xmlns:p14="http://schemas.microsoft.com/office/powerpoint/2010/main" val="3762367449"/>
              </p:ext>
            </p:extLst>
          </p:nvPr>
        </p:nvGraphicFramePr>
        <p:xfrm>
          <a:off x="797982" y="3032382"/>
          <a:ext cx="5962650" cy="1117600"/>
        </p:xfrm>
        <a:graphic>
          <a:graphicData uri="http://schemas.openxmlformats.org/presentationml/2006/ole">
            <mc:AlternateContent xmlns:mc="http://schemas.openxmlformats.org/markup-compatibility/2006">
              <mc:Choice xmlns:v="urn:schemas-microsoft-com:vml" Requires="v">
                <p:oleObj spid="_x0000_s103558" name="文档" r:id="rId24" imgW="6107848" imgH="1149381" progId="Word.Document.12">
                  <p:embed/>
                </p:oleObj>
              </mc:Choice>
              <mc:Fallback>
                <p:oleObj name="文档" r:id="rId24" imgW="6107848" imgH="1149381" progId="Word.Document.12">
                  <p:embed/>
                  <p:pic>
                    <p:nvPicPr>
                      <p:cNvPr id="0" name=""/>
                      <p:cNvPicPr/>
                      <p:nvPr/>
                    </p:nvPicPr>
                    <p:blipFill>
                      <a:blip r:embed="rId25"/>
                      <a:stretch>
                        <a:fillRect/>
                      </a:stretch>
                    </p:blipFill>
                    <p:spPr>
                      <a:xfrm>
                        <a:off x="797982" y="3032382"/>
                        <a:ext cx="5962650" cy="1117600"/>
                      </a:xfrm>
                      <a:prstGeom prst="rect">
                        <a:avLst/>
                      </a:prstGeom>
                    </p:spPr>
                  </p:pic>
                </p:oleObj>
              </mc:Fallback>
            </mc:AlternateContent>
          </a:graphicData>
        </a:graphic>
      </p:graphicFrame>
      <p:sp>
        <p:nvSpPr>
          <p:cNvPr id="47" name="矩形 46"/>
          <p:cNvSpPr/>
          <p:nvPr/>
        </p:nvSpPr>
        <p:spPr>
          <a:xfrm>
            <a:off x="692997" y="3906638"/>
            <a:ext cx="6084041" cy="668901"/>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碰撞后的速度大小为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8" name="对象 47"/>
          <p:cNvGraphicFramePr>
            <a:graphicFrameLocks noChangeAspect="1"/>
          </p:cNvGraphicFramePr>
          <p:nvPr>
            <p:extLst>
              <p:ext uri="{D42A27DB-BD31-4B8C-83A1-F6EECF244321}">
                <p14:modId xmlns:p14="http://schemas.microsoft.com/office/powerpoint/2010/main" val="3855738502"/>
              </p:ext>
            </p:extLst>
          </p:nvPr>
        </p:nvGraphicFramePr>
        <p:xfrm>
          <a:off x="790788" y="4595995"/>
          <a:ext cx="5962650" cy="1117600"/>
        </p:xfrm>
        <a:graphic>
          <a:graphicData uri="http://schemas.openxmlformats.org/presentationml/2006/ole">
            <mc:AlternateContent xmlns:mc="http://schemas.openxmlformats.org/markup-compatibility/2006">
              <mc:Choice xmlns:v="urn:schemas-microsoft-com:vml" Requires="v">
                <p:oleObj spid="_x0000_s103559" name="文档" r:id="rId27" imgW="6107848" imgH="1150822" progId="Word.Document.12">
                  <p:embed/>
                </p:oleObj>
              </mc:Choice>
              <mc:Fallback>
                <p:oleObj name="文档" r:id="rId27" imgW="6107848" imgH="1150822" progId="Word.Document.12">
                  <p:embed/>
                  <p:pic>
                    <p:nvPicPr>
                      <p:cNvPr id="0" name=""/>
                      <p:cNvPicPr/>
                      <p:nvPr/>
                    </p:nvPicPr>
                    <p:blipFill>
                      <a:blip r:embed="rId28"/>
                      <a:stretch>
                        <a:fillRect/>
                      </a:stretch>
                    </p:blipFill>
                    <p:spPr>
                      <a:xfrm>
                        <a:off x="790788" y="4595995"/>
                        <a:ext cx="5962650" cy="1117600"/>
                      </a:xfrm>
                      <a:prstGeom prst="rect">
                        <a:avLst/>
                      </a:prstGeom>
                    </p:spPr>
                  </p:pic>
                </p:oleObj>
              </mc:Fallback>
            </mc:AlternateContent>
          </a:graphicData>
        </a:graphic>
      </p:graphicFrame>
    </p:spTree>
    <p:extLst>
      <p:ext uri="{BB962C8B-B14F-4D97-AF65-F5344CB8AC3E}">
        <p14:creationId xmlns:p14="http://schemas.microsoft.com/office/powerpoint/2010/main" val="33591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par>
                                <p:cTn id="14" presetID="3" presetClass="entr" presetSubtype="10" fill="hold" nodeType="withEffect">
                                  <p:stCondLst>
                                    <p:cond delay="0"/>
                                  </p:stCondLst>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blinds(horizontal)">
                                      <p:cBhvr>
                                        <p:cTn id="16" dur="500"/>
                                        <p:tgtEl>
                                          <p:spTgt spid="45">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linds(horizontal)">
                                      <p:cBhvr>
                                        <p:cTn id="19" dur="500"/>
                                        <p:tgtEl>
                                          <p:spTgt spid="46"/>
                                        </p:tgtEl>
                                      </p:cBhvr>
                                    </p:animEffect>
                                  </p:childTnLst>
                                </p:cTn>
                              </p:par>
                              <p:par>
                                <p:cTn id="20" presetID="3" presetClass="entr" presetSubtype="10" fill="hold" nodeType="with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blinds(horizontal)">
                                      <p:cBhvr>
                                        <p:cTn id="22" dur="500"/>
                                        <p:tgtEl>
                                          <p:spTgt spid="47">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linds(horizontal)">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panose="020B0503020204020204" charset="-122"/>
              </a:rPr>
              <a:t>11</a:t>
            </a:r>
            <a:endParaRPr kumimoji="1" lang="zh-CN" altLang="en-US" sz="1600" kern="0" dirty="0">
              <a:solidFill>
                <a:prstClr val="white"/>
              </a:solidFill>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12</a:t>
            </a:r>
            <a:endParaRPr kumimoji="1" lang="zh-CN" altLang="en-US" sz="1600" kern="0" dirty="0" smtClean="0">
              <a:solidFill>
                <a:prstClr val="white">
                  <a:lumMod val="50000"/>
                </a:prstClr>
              </a:solidFill>
              <a:ea typeface="微软雅黑" panose="020B0503020204020204" charset="-122"/>
            </a:endParaRPr>
          </a:p>
        </p:txBody>
      </p:sp>
      <p:sp>
        <p:nvSpPr>
          <p:cNvPr id="30" name="圆角矩形 2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a:rPr>
              <a:t>13</a:t>
            </a:r>
            <a:endParaRPr kumimoji="1" lang="zh-CN" altLang="en-US" sz="1600" kern="0" dirty="0">
              <a:solidFill>
                <a:prstClr val="white">
                  <a:lumMod val="50000"/>
                </a:prstClr>
              </a:solidFill>
              <a:ea typeface="微软雅黑"/>
            </a:endParaRPr>
          </a:p>
        </p:txBody>
      </p:sp>
      <p:sp>
        <p:nvSpPr>
          <p:cNvPr id="31" name="圆角矩形 30">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33" name="圆角矩形 32">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15</a:t>
            </a:r>
            <a:endParaRPr kumimoji="1" lang="zh-CN" altLang="en-US" sz="1600" kern="0" dirty="0">
              <a:solidFill>
                <a:prstClr val="white">
                  <a:lumMod val="50000"/>
                </a:prstClr>
              </a:solidFill>
              <a:ea typeface="微软雅黑"/>
            </a:endParaRPr>
          </a:p>
        </p:txBody>
      </p:sp>
      <p:sp>
        <p:nvSpPr>
          <p:cNvPr id="21" name="矩形 20"/>
          <p:cNvSpPr/>
          <p:nvPr/>
        </p:nvSpPr>
        <p:spPr>
          <a:xfrm>
            <a:off x="490541" y="1137762"/>
            <a:ext cx="6612777"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设两滑块碰撞前、后的动量分别为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0.560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保留三位有效数字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 name="Picture 2" descr="YJ1-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334" y="909514"/>
            <a:ext cx="4600503" cy="2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42918" y="2524170"/>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0.546</a:t>
            </a:r>
            <a:endParaRPr lang="zh-CN" altLang="en-US" dirty="0">
              <a:solidFill>
                <a:prstClr val="black"/>
              </a:solidFill>
            </a:endParaRPr>
          </a:p>
        </p:txBody>
      </p:sp>
      <p:grpSp>
        <p:nvGrpSpPr>
          <p:cNvPr id="34" name="组合 33"/>
          <p:cNvGrpSpPr/>
          <p:nvPr/>
        </p:nvGrpSpPr>
        <p:grpSpPr>
          <a:xfrm>
            <a:off x="471041" y="3999826"/>
            <a:ext cx="11248331" cy="1302176"/>
            <a:chOff x="471835" y="934424"/>
            <a:chExt cx="11248331" cy="1302176"/>
          </a:xfrm>
        </p:grpSpPr>
        <p:sp>
          <p:nvSpPr>
            <p:cNvPr id="35" name="圆角矩形 34"/>
            <p:cNvSpPr/>
            <p:nvPr/>
          </p:nvSpPr>
          <p:spPr>
            <a:xfrm>
              <a:off x="471835" y="1094413"/>
              <a:ext cx="11248331" cy="1142187"/>
            </a:xfrm>
            <a:prstGeom prst="roundRect">
              <a:avLst>
                <a:gd name="adj" fmla="val 107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6" name="图片 35"/>
            <p:cNvPicPr>
              <a:picLocks noChangeAspect="1"/>
            </p:cNvPicPr>
            <p:nvPr/>
          </p:nvPicPr>
          <p:blipFill>
            <a:blip r:embed="rId18"/>
            <a:stretch>
              <a:fillRect/>
            </a:stretch>
          </p:blipFill>
          <p:spPr>
            <a:xfrm>
              <a:off x="850294" y="934424"/>
              <a:ext cx="695238" cy="314286"/>
            </a:xfrm>
            <a:prstGeom prst="rect">
              <a:avLst/>
            </a:prstGeom>
          </p:spPr>
        </p:pic>
        <p:sp>
          <p:nvSpPr>
            <p:cNvPr id="37" name="文本框 3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8" name="矩形 37"/>
          <p:cNvSpPr/>
          <p:nvPr/>
        </p:nvSpPr>
        <p:spPr>
          <a:xfrm>
            <a:off x="721850" y="4339037"/>
            <a:ext cx="10746713" cy="668901"/>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两滑块碰后的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动量</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0.546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884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nodeType="with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blinds(horizontal)">
                                      <p:cBhvr>
                                        <p:cTn id="15"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矩形 27"/>
          <p:cNvSpPr/>
          <p:nvPr/>
        </p:nvSpPr>
        <p:spPr>
          <a:xfrm>
            <a:off x="659563" y="477466"/>
            <a:ext cx="10871287" cy="5450466"/>
          </a:xfrm>
          <a:prstGeom prst="rect">
            <a:avLst/>
          </a:prstGeom>
        </p:spPr>
        <p:txBody>
          <a:bodyPr>
            <a:spAutoFit/>
          </a:bodyPr>
          <a:lstStyle/>
          <a:p>
            <a:pPr algn="just">
              <a:lnSpc>
                <a:spcPct val="14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动量与冲量均为矢量，故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一</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个物体的合外力不变时，其动量有可能发生变化，例如做平抛运动的物体，所受合力为重力，合力不变，但速度大小与方向均在改变，即动量在改变，故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动量定理有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，可知，在动量变化一定时，作用时间越长，作用力越小，即易碎品运输时，要用柔软材料包装，船舷常常悬挂旧轮胎，都是为了延长作用时间以减小作用力，故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火箭</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尾部喷出气体过程中，火箭对喷出的气体产生一个作用力，喷出的气体对火箭有反作用力使火箭获得飞行的动力，故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3" name="组合 42"/>
          <p:cNvGrpSpPr/>
          <p:nvPr/>
        </p:nvGrpSpPr>
        <p:grpSpPr>
          <a:xfrm>
            <a:off x="471041" y="189434"/>
            <a:ext cx="11248331" cy="5832647"/>
            <a:chOff x="471835" y="934424"/>
            <a:chExt cx="11248331" cy="5832647"/>
          </a:xfrm>
        </p:grpSpPr>
        <p:sp>
          <p:nvSpPr>
            <p:cNvPr id="44" name="圆角矩形 43"/>
            <p:cNvSpPr/>
            <p:nvPr/>
          </p:nvSpPr>
          <p:spPr>
            <a:xfrm>
              <a:off x="471835" y="1094414"/>
              <a:ext cx="11248331" cy="5672657"/>
            </a:xfrm>
            <a:prstGeom prst="roundRect">
              <a:avLst>
                <a:gd name="adj" fmla="val 27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5" name="图片 44"/>
            <p:cNvPicPr>
              <a:picLocks noChangeAspect="1"/>
            </p:cNvPicPr>
            <p:nvPr/>
          </p:nvPicPr>
          <p:blipFill>
            <a:blip r:embed="rId14"/>
            <a:stretch>
              <a:fillRect/>
            </a:stretch>
          </p:blipFill>
          <p:spPr>
            <a:xfrm>
              <a:off x="850294" y="934424"/>
              <a:ext cx="695238" cy="314286"/>
            </a:xfrm>
            <a:prstGeom prst="rect">
              <a:avLst/>
            </a:prstGeom>
          </p:spPr>
        </p:pic>
        <p:sp>
          <p:nvSpPr>
            <p:cNvPr id="46" name="文本框 4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圆角矩形 2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1" name="圆角矩形 20">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6" name="圆角矩形 25">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extLst>
      <p:ext uri="{BB962C8B-B14F-4D97-AF65-F5344CB8AC3E}">
        <p14:creationId xmlns:p14="http://schemas.microsoft.com/office/powerpoint/2010/main" val="1015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blinds(horizontal)">
                                      <p:cBhvr>
                                        <p:cTn id="16" dur="500"/>
                                        <p:tgtEl>
                                          <p:spTgt spid="2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blinds(horizontal)">
                                      <p:cBhvr>
                                        <p:cTn id="19"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2" name="矩形 21"/>
          <p:cNvSpPr/>
          <p:nvPr/>
        </p:nvSpPr>
        <p:spPr>
          <a:xfrm>
            <a:off x="389206" y="621482"/>
            <a:ext cx="11394632" cy="260347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深圳市龙华中学期中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两实验小组想验证动量守恒定律，第一组采用传统的如图甲所示的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碰撞实验装置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验证两小球碰撞前后的动量是否守恒；第二组设计了如图乙所示利用固定了两个光电门的气垫导轨验证两滑块碰撞前后的动量是否守恒。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 name="组合 3"/>
          <p:cNvGrpSpPr/>
          <p:nvPr/>
        </p:nvGrpSpPr>
        <p:grpSpPr>
          <a:xfrm>
            <a:off x="369580" y="3534708"/>
            <a:ext cx="11451252" cy="1695286"/>
            <a:chOff x="-369500" y="3749611"/>
            <a:chExt cx="11451252" cy="1695286"/>
          </a:xfrm>
        </p:grpSpPr>
        <p:pic>
          <p:nvPicPr>
            <p:cNvPr id="130050" name="Picture 2" descr="J1-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500" y="3749611"/>
              <a:ext cx="5621051" cy="169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J1-1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9194" y="3873351"/>
              <a:ext cx="5472558" cy="15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11</a:t>
            </a:r>
            <a:endParaRPr kumimoji="1" lang="zh-CN" altLang="en-US" sz="1600" kern="0" dirty="0" smtClean="0">
              <a:solidFill>
                <a:prstClr val="white">
                  <a:lumMod val="50000"/>
                </a:prstClr>
              </a:solidFill>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panose="020B0503020204020204" charset="-122"/>
              </a:rPr>
              <a:t>12</a:t>
            </a:r>
            <a:endParaRPr kumimoji="1" lang="zh-CN" altLang="en-US" sz="1600" kern="0" dirty="0">
              <a:solidFill>
                <a:prstClr val="white"/>
              </a:solidFill>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a:rPr>
              <a:t>13</a:t>
            </a:r>
            <a:endParaRPr kumimoji="1" lang="zh-CN" altLang="en-US" sz="1600" kern="0" dirty="0">
              <a:solidFill>
                <a:prstClr val="white">
                  <a:lumMod val="50000"/>
                </a:prstClr>
              </a:solidFil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15</a:t>
            </a:r>
            <a:endParaRPr kumimoji="1" lang="zh-CN" altLang="en-US" sz="1600" kern="0" dirty="0">
              <a:solidFill>
                <a:prstClr val="white">
                  <a:lumMod val="50000"/>
                </a:prstClr>
              </a:solidFill>
              <a:ea typeface="微软雅黑"/>
            </a:endParaRPr>
          </a:p>
        </p:txBody>
      </p:sp>
      <p:sp>
        <p:nvSpPr>
          <p:cNvPr id="17" name="矩形 16"/>
          <p:cNvSpPr/>
          <p:nvPr/>
        </p:nvSpPr>
        <p:spPr>
          <a:xfrm>
            <a:off x="389206" y="972082"/>
            <a:ext cx="11394632" cy="332398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关于第一组实验，下列说法正确的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斜槽轨道必须光滑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斜槽轨道的末端切线无须保持水平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入射球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和被碰球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的质量必须相等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入射球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每次必须从斜槽轨道的同一位置由静止释放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7116474" y="1067557"/>
            <a:ext cx="44435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D</a:t>
            </a:r>
            <a:endParaRPr lang="zh-CN" altLang="en-US" dirty="0">
              <a:solidFill>
                <a:srgbClr val="C00000"/>
              </a:solidFill>
            </a:endParaRPr>
          </a:p>
        </p:txBody>
      </p:sp>
      <p:pic>
        <p:nvPicPr>
          <p:cNvPr id="23" name="Picture 2" descr="J1-9"/>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r="58253"/>
          <a:stretch/>
        </p:blipFill>
        <p:spPr bwMode="auto">
          <a:xfrm>
            <a:off x="8369090" y="1522513"/>
            <a:ext cx="2839419" cy="20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31" name="组合 30"/>
          <p:cNvGrpSpPr/>
          <p:nvPr/>
        </p:nvGrpSpPr>
        <p:grpSpPr>
          <a:xfrm>
            <a:off x="471041" y="621482"/>
            <a:ext cx="11248331" cy="4968552"/>
            <a:chOff x="471835" y="934424"/>
            <a:chExt cx="11248331" cy="4968552"/>
          </a:xfrm>
        </p:grpSpPr>
        <p:sp>
          <p:nvSpPr>
            <p:cNvPr id="32" name="圆角矩形 31"/>
            <p:cNvSpPr/>
            <p:nvPr/>
          </p:nvSpPr>
          <p:spPr>
            <a:xfrm>
              <a:off x="471835" y="1094415"/>
              <a:ext cx="11248331" cy="4808561"/>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3" name="图片 32"/>
            <p:cNvPicPr>
              <a:picLocks noChangeAspect="1"/>
            </p:cNvPicPr>
            <p:nvPr/>
          </p:nvPicPr>
          <p:blipFill>
            <a:blip r:embed="rId17"/>
            <a:stretch>
              <a:fillRect/>
            </a:stretch>
          </p:blipFill>
          <p:spPr>
            <a:xfrm>
              <a:off x="850294" y="934424"/>
              <a:ext cx="695238" cy="314286"/>
            </a:xfrm>
            <a:prstGeom prst="rect">
              <a:avLst/>
            </a:prstGeom>
          </p:spPr>
        </p:pic>
        <p:sp>
          <p:nvSpPr>
            <p:cNvPr id="36" name="文本框 3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7" name="矩形 36"/>
          <p:cNvSpPr/>
          <p:nvPr/>
        </p:nvSpPr>
        <p:spPr>
          <a:xfrm>
            <a:off x="708036" y="909514"/>
            <a:ext cx="10774340"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本实验只需要每次到达斜槽末端的速度大小</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相同，</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斜</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槽轨道是否光滑对实验无影响，故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本</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实验需要小球碰后做平抛运动，为保证</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初速度</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水平</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，斜槽末端必须保持水平，故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本</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实验对小球质量的要求是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球质量大于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球质量，故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每次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从同一位置静止释放</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球可以保证</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球到达斜槽末端时速度大小不变，故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2" name="Picture 2" descr="J1-9"/>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r="58253"/>
          <a:stretch/>
        </p:blipFill>
        <p:spPr bwMode="auto">
          <a:xfrm>
            <a:off x="8879952" y="1053530"/>
            <a:ext cx="2839419" cy="20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9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blinds(horizontal)">
                                      <p:cBhvr>
                                        <p:cTn id="10" dur="500"/>
                                        <p:tgtEl>
                                          <p:spTgt spid="3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animEffect transition="in" filter="blinds(horizontal)">
                                      <p:cBhvr>
                                        <p:cTn id="13" dur="500"/>
                                        <p:tgtEl>
                                          <p:spTgt spid="3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7">
                                            <p:txEl>
                                              <p:pRg st="2" end="2"/>
                                            </p:txEl>
                                          </p:spTgt>
                                        </p:tgtEl>
                                        <p:attrNameLst>
                                          <p:attrName>style.visibility</p:attrName>
                                        </p:attrNameLst>
                                      </p:cBhvr>
                                      <p:to>
                                        <p:strVal val="visible"/>
                                      </p:to>
                                    </p:set>
                                    <p:animEffect transition="in" filter="blinds(horizontal)">
                                      <p:cBhvr>
                                        <p:cTn id="16" dur="500"/>
                                        <p:tgtEl>
                                          <p:spTgt spid="3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animEffect transition="in" filter="blinds(horizontal)">
                                      <p:cBhvr>
                                        <p:cTn id="19" dur="500"/>
                                        <p:tgtEl>
                                          <p:spTgt spid="3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7">
                                            <p:txEl>
                                              <p:pRg st="4" end="4"/>
                                            </p:txEl>
                                          </p:spTgt>
                                        </p:tgtEl>
                                        <p:attrNameLst>
                                          <p:attrName>style.visibility</p:attrName>
                                        </p:attrNameLst>
                                      </p:cBhvr>
                                      <p:to>
                                        <p:strVal val="visible"/>
                                      </p:to>
                                    </p:set>
                                    <p:animEffect transition="in" filter="blinds(horizontal)">
                                      <p:cBhvr>
                                        <p:cTn id="22" dur="500"/>
                                        <p:tgtEl>
                                          <p:spTgt spid="3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7">
                                            <p:txEl>
                                              <p:pRg st="5" end="5"/>
                                            </p:txEl>
                                          </p:spTgt>
                                        </p:tgtEl>
                                        <p:attrNameLst>
                                          <p:attrName>style.visibility</p:attrName>
                                        </p:attrNameLst>
                                      </p:cBhvr>
                                      <p:to>
                                        <p:strVal val="visible"/>
                                      </p:to>
                                    </p:set>
                                    <p:animEffect transition="in" filter="blinds(horizontal)">
                                      <p:cBhvr>
                                        <p:cTn id="25" dur="500"/>
                                        <p:tgtEl>
                                          <p:spTgt spid="3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linds(horizontal)">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8" name="矩形 27"/>
          <p:cNvSpPr/>
          <p:nvPr/>
        </p:nvSpPr>
        <p:spPr>
          <a:xfrm>
            <a:off x="389206" y="477466"/>
            <a:ext cx="11394632" cy="3323987"/>
          </a:xfrm>
          <a:prstGeom prst="rect">
            <a:avLst/>
          </a:prstGeom>
        </p:spPr>
        <p:txBody>
          <a:bodyPr wrap="square">
            <a:spAutoFit/>
          </a:bodyPr>
          <a:lstStyle/>
          <a:p>
            <a:pPr algn="just">
              <a:lnSpc>
                <a:spcPct val="150000"/>
              </a:lnSpc>
              <a:spcAft>
                <a:spcPts val="0"/>
              </a:spcAft>
              <a:tabLst>
                <a:tab pos="2250440" algn="l"/>
              </a:tabLs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验证第一组实验的同学们用托盘天平测出了小球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的质量记为</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，小球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的质量记为</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，用毫米刻度尺测得</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各点间的距离</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图丙中已标出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，则验证两小球碰撞过程中动量守恒的表达式为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用题中涉及的物理量符号</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表示，表达式应为最简形式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矩形 31"/>
          <p:cNvSpPr/>
          <p:nvPr/>
        </p:nvSpPr>
        <p:spPr>
          <a:xfrm>
            <a:off x="9576656" y="1818998"/>
            <a:ext cx="1981633"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m</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1</a:t>
            </a:r>
            <a:r>
              <a:rPr lang="en-US" altLang="zh-CN" sz="2800" i="1" kern="100" dirty="0">
                <a:solidFill>
                  <a:srgbClr val="C00000"/>
                </a:solidFill>
                <a:latin typeface="Times New Roman" panose="02020603050405020304" pitchFamily="18" charset="0"/>
                <a:ea typeface="方正中等线简体" panose="03000509000000000000" pitchFamily="65" charset="-122"/>
              </a:rPr>
              <a:t>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rPr>
              <a:t>m</a:t>
            </a:r>
            <a:r>
              <a:rPr lang="en-US" altLang="zh-CN" sz="2800" kern="100" baseline="-25000" dirty="0" smtClean="0">
                <a:solidFill>
                  <a:srgbClr val="C00000"/>
                </a:solidFill>
                <a:latin typeface="Times New Roman" panose="02020603050405020304" pitchFamily="18" charset="0"/>
                <a:ea typeface="方正中等线简体" panose="03000509000000000000" pitchFamily="65" charset="-122"/>
              </a:rPr>
              <a:t>2</a:t>
            </a:r>
            <a:r>
              <a:rPr lang="en-US" altLang="zh-CN" sz="2800" kern="100" dirty="0" smtClean="0">
                <a:solidFill>
                  <a:srgbClr val="C00000"/>
                </a:solidFill>
                <a:latin typeface="Times New Roman" panose="02020603050405020304" pitchFamily="18" charset="0"/>
                <a:ea typeface="方正中等线简体" panose="03000509000000000000" pitchFamily="65" charset="-122"/>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rPr>
              <a:t>x</a:t>
            </a:r>
            <a:r>
              <a:rPr lang="en-US" altLang="zh-CN" sz="2800" kern="100" baseline="-25000" dirty="0" smtClean="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sp>
        <p:nvSpPr>
          <p:cNvPr id="33" name="矩形 32"/>
          <p:cNvSpPr/>
          <p:nvPr/>
        </p:nvSpPr>
        <p:spPr>
          <a:xfrm>
            <a:off x="462826" y="2455476"/>
            <a:ext cx="158088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3</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sz="2800" dirty="0"/>
          </a:p>
        </p:txBody>
      </p:sp>
      <p:grpSp>
        <p:nvGrpSpPr>
          <p:cNvPr id="36" name="组合 35"/>
          <p:cNvGrpSpPr/>
          <p:nvPr/>
        </p:nvGrpSpPr>
        <p:grpSpPr>
          <a:xfrm>
            <a:off x="2458802" y="4005858"/>
            <a:ext cx="7272808" cy="1695286"/>
            <a:chOff x="1975761" y="3749611"/>
            <a:chExt cx="7272808" cy="1695286"/>
          </a:xfrm>
        </p:grpSpPr>
        <p:pic>
          <p:nvPicPr>
            <p:cNvPr id="37" name="Picture 2" descr="J1-9"/>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41723"/>
            <a:stretch/>
          </p:blipFill>
          <p:spPr bwMode="auto">
            <a:xfrm>
              <a:off x="1975761" y="3749611"/>
              <a:ext cx="3275790" cy="169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J1-10"/>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r="33497"/>
            <a:stretch/>
          </p:blipFill>
          <p:spPr bwMode="auto">
            <a:xfrm>
              <a:off x="5609194" y="3873351"/>
              <a:ext cx="3639375" cy="15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96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3" name="组合 22"/>
          <p:cNvGrpSpPr/>
          <p:nvPr/>
        </p:nvGrpSpPr>
        <p:grpSpPr>
          <a:xfrm>
            <a:off x="471041" y="634404"/>
            <a:ext cx="11248331" cy="4523582"/>
            <a:chOff x="471835" y="934424"/>
            <a:chExt cx="11248331" cy="4523582"/>
          </a:xfrm>
        </p:grpSpPr>
        <p:sp>
          <p:nvSpPr>
            <p:cNvPr id="25" name="圆角矩形 24"/>
            <p:cNvSpPr/>
            <p:nvPr/>
          </p:nvSpPr>
          <p:spPr>
            <a:xfrm>
              <a:off x="471835" y="1094416"/>
              <a:ext cx="11248331" cy="4363590"/>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8"/>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2" name="对象 31"/>
          <p:cNvGraphicFramePr>
            <a:graphicFrameLocks noChangeAspect="1"/>
          </p:cNvGraphicFramePr>
          <p:nvPr>
            <p:extLst>
              <p:ext uri="{D42A27DB-BD31-4B8C-83A1-F6EECF244321}">
                <p14:modId xmlns:p14="http://schemas.microsoft.com/office/powerpoint/2010/main" val="4169794609"/>
              </p:ext>
            </p:extLst>
          </p:nvPr>
        </p:nvGraphicFramePr>
        <p:xfrm>
          <a:off x="800100" y="2938660"/>
          <a:ext cx="10591800" cy="2219325"/>
        </p:xfrm>
        <a:graphic>
          <a:graphicData uri="http://schemas.openxmlformats.org/presentationml/2006/ole">
            <mc:AlternateContent xmlns:mc="http://schemas.openxmlformats.org/markup-compatibility/2006">
              <mc:Choice xmlns:v="urn:schemas-microsoft-com:vml" Requires="v">
                <p:oleObj spid="_x0000_s108716" name="文档" r:id="rId20" imgW="10598112" imgH="2219145" progId="Word.Document.12">
                  <p:embed/>
                </p:oleObj>
              </mc:Choice>
              <mc:Fallback>
                <p:oleObj name="文档" r:id="rId20" imgW="10598112" imgH="2219145" progId="Word.Document.12">
                  <p:embed/>
                  <p:pic>
                    <p:nvPicPr>
                      <p:cNvPr id="0" name=""/>
                      <p:cNvPicPr/>
                      <p:nvPr/>
                    </p:nvPicPr>
                    <p:blipFill>
                      <a:blip r:embed="rId21"/>
                      <a:stretch>
                        <a:fillRect/>
                      </a:stretch>
                    </p:blipFill>
                    <p:spPr>
                      <a:xfrm>
                        <a:off x="800100" y="2938660"/>
                        <a:ext cx="10591800" cy="2219325"/>
                      </a:xfrm>
                      <a:prstGeom prst="rect">
                        <a:avLst/>
                      </a:prstGeom>
                    </p:spPr>
                  </p:pic>
                </p:oleObj>
              </mc:Fallback>
            </mc:AlternateContent>
          </a:graphicData>
        </a:graphic>
      </p:graphicFrame>
      <p:grpSp>
        <p:nvGrpSpPr>
          <p:cNvPr id="33" name="组合 32"/>
          <p:cNvGrpSpPr/>
          <p:nvPr/>
        </p:nvGrpSpPr>
        <p:grpSpPr>
          <a:xfrm>
            <a:off x="2458802" y="1086436"/>
            <a:ext cx="7272808" cy="1695286"/>
            <a:chOff x="1975761" y="3749611"/>
            <a:chExt cx="7272808" cy="1695286"/>
          </a:xfrm>
        </p:grpSpPr>
        <p:pic>
          <p:nvPicPr>
            <p:cNvPr id="36" name="Picture 2" descr="J1-9"/>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41723"/>
            <a:stretch/>
          </p:blipFill>
          <p:spPr bwMode="auto">
            <a:xfrm>
              <a:off x="1975761" y="3749611"/>
              <a:ext cx="3275790" cy="169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descr="J1-10"/>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r="33497"/>
            <a:stretch/>
          </p:blipFill>
          <p:spPr bwMode="auto">
            <a:xfrm>
              <a:off x="5609194" y="3873351"/>
              <a:ext cx="3639375" cy="15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7885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8" name="矩形 27"/>
          <p:cNvSpPr/>
          <p:nvPr/>
        </p:nvSpPr>
        <p:spPr>
          <a:xfrm>
            <a:off x="389206" y="985431"/>
            <a:ext cx="11394632"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第二组实验的同学用如图丁所示的螺旋测微器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测量</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遮光板</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宽度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________mm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矩形 37"/>
          <p:cNvSpPr/>
          <p:nvPr/>
        </p:nvSpPr>
        <p:spPr>
          <a:xfrm>
            <a:off x="2998862" y="1748830"/>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6.860</a:t>
            </a:r>
            <a:endParaRPr lang="zh-CN" altLang="en-US" dirty="0"/>
          </a:p>
        </p:txBody>
      </p:sp>
      <p:grpSp>
        <p:nvGrpSpPr>
          <p:cNvPr id="54" name="组合 53"/>
          <p:cNvGrpSpPr/>
          <p:nvPr/>
        </p:nvGrpSpPr>
        <p:grpSpPr>
          <a:xfrm>
            <a:off x="471041" y="2929647"/>
            <a:ext cx="11248331" cy="1224136"/>
            <a:chOff x="471835" y="934424"/>
            <a:chExt cx="11248331" cy="1224136"/>
          </a:xfrm>
        </p:grpSpPr>
        <p:sp>
          <p:nvSpPr>
            <p:cNvPr id="56" name="圆角矩形 55"/>
            <p:cNvSpPr/>
            <p:nvPr/>
          </p:nvSpPr>
          <p:spPr>
            <a:xfrm>
              <a:off x="471835" y="1094414"/>
              <a:ext cx="11248331" cy="106414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57" name="图片 56"/>
            <p:cNvPicPr>
              <a:picLocks noChangeAspect="1"/>
            </p:cNvPicPr>
            <p:nvPr/>
          </p:nvPicPr>
          <p:blipFill>
            <a:blip r:embed="rId17"/>
            <a:stretch>
              <a:fillRect/>
            </a:stretch>
          </p:blipFill>
          <p:spPr>
            <a:xfrm>
              <a:off x="850294" y="934424"/>
              <a:ext cx="695238" cy="314286"/>
            </a:xfrm>
            <a:prstGeom prst="rect">
              <a:avLst/>
            </a:prstGeom>
          </p:spPr>
        </p:pic>
        <p:sp>
          <p:nvSpPr>
            <p:cNvPr id="58" name="文本框 5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59" name="矩形 58"/>
          <p:cNvSpPr/>
          <p:nvPr/>
        </p:nvSpPr>
        <p:spPr>
          <a:xfrm>
            <a:off x="721850" y="3255820"/>
            <a:ext cx="10746713"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螺旋测微器读数为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6.5 mm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36.0 mm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6.860 mm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0" name="Picture 3" descr="J1-10"/>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7745"/>
          <a:stretch/>
        </p:blipFill>
        <p:spPr bwMode="auto">
          <a:xfrm>
            <a:off x="9454504" y="894578"/>
            <a:ext cx="2135876" cy="190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horizontal)">
                                      <p:cBhvr>
                                        <p:cTn id="12" dur="500"/>
                                        <p:tgtEl>
                                          <p:spTgt spid="54"/>
                                        </p:tgtEl>
                                      </p:cBhvr>
                                    </p:animEffect>
                                  </p:childTnLst>
                                </p:cTn>
                              </p:par>
                              <p:par>
                                <p:cTn id="13" presetID="3" presetClass="entr" presetSubtype="10" fill="hold" nodeType="with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Effect transition="in" filter="blinds(horizontal)">
                                      <p:cBhvr>
                                        <p:cTn id="1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2" name="矩形 21"/>
          <p:cNvSpPr/>
          <p:nvPr/>
        </p:nvSpPr>
        <p:spPr>
          <a:xfrm>
            <a:off x="389206" y="155129"/>
            <a:ext cx="7619736" cy="195713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第二组实验中测得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的质量分别为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，左、右遮光板的宽度分别为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。实验中，用细线将两个滑块连接使轻弹簧压缩且静止，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389206" y="2099345"/>
            <a:ext cx="11394632" cy="23329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后烧断细线，轻弹簧将两个滑块弹开，测得它们通过光电门的时间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分别</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2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，则动量守恒应满足的关系式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3194228394"/>
              </p:ext>
            </p:extLst>
          </p:nvPr>
        </p:nvGraphicFramePr>
        <p:xfrm>
          <a:off x="7029499" y="2647866"/>
          <a:ext cx="2378075" cy="1106488"/>
        </p:xfrm>
        <a:graphic>
          <a:graphicData uri="http://schemas.openxmlformats.org/presentationml/2006/ole">
            <mc:AlternateContent xmlns:mc="http://schemas.openxmlformats.org/markup-compatibility/2006">
              <mc:Choice xmlns:v="urn:schemas-microsoft-com:vml" Requires="v">
                <p:oleObj spid="_x0000_s129034" name="文档" r:id="rId19" imgW="2378287" imgH="1109847" progId="Word.Document.12">
                  <p:embed/>
                </p:oleObj>
              </mc:Choice>
              <mc:Fallback>
                <p:oleObj name="文档" r:id="rId19" imgW="2378287" imgH="1109847" progId="Word.Document.12">
                  <p:embed/>
                  <p:pic>
                    <p:nvPicPr>
                      <p:cNvPr id="0" name=""/>
                      <p:cNvPicPr/>
                      <p:nvPr/>
                    </p:nvPicPr>
                    <p:blipFill>
                      <a:blip r:embed="rId20"/>
                      <a:stretch>
                        <a:fillRect/>
                      </a:stretch>
                    </p:blipFill>
                    <p:spPr>
                      <a:xfrm>
                        <a:off x="7029499" y="2647866"/>
                        <a:ext cx="2378075" cy="1106488"/>
                      </a:xfrm>
                      <a:prstGeom prst="rect">
                        <a:avLst/>
                      </a:prstGeom>
                    </p:spPr>
                  </p:pic>
                </p:oleObj>
              </mc:Fallback>
            </mc:AlternateContent>
          </a:graphicData>
        </a:graphic>
      </p:graphicFrame>
      <p:grpSp>
        <p:nvGrpSpPr>
          <p:cNvPr id="28" name="组合 27"/>
          <p:cNvGrpSpPr/>
          <p:nvPr/>
        </p:nvGrpSpPr>
        <p:grpSpPr>
          <a:xfrm>
            <a:off x="471041" y="4620935"/>
            <a:ext cx="11248331" cy="1224136"/>
            <a:chOff x="471835" y="934424"/>
            <a:chExt cx="11248331" cy="1224136"/>
          </a:xfrm>
        </p:grpSpPr>
        <p:sp>
          <p:nvSpPr>
            <p:cNvPr id="29" name="圆角矩形 28"/>
            <p:cNvSpPr/>
            <p:nvPr/>
          </p:nvSpPr>
          <p:spPr>
            <a:xfrm>
              <a:off x="471835" y="1094414"/>
              <a:ext cx="11248331" cy="106414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21"/>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2" name="对象 31"/>
          <p:cNvGraphicFramePr>
            <a:graphicFrameLocks noChangeAspect="1"/>
          </p:cNvGraphicFramePr>
          <p:nvPr>
            <p:extLst>
              <p:ext uri="{D42A27DB-BD31-4B8C-83A1-F6EECF244321}">
                <p14:modId xmlns:p14="http://schemas.microsoft.com/office/powerpoint/2010/main" val="1552039562"/>
              </p:ext>
            </p:extLst>
          </p:nvPr>
        </p:nvGraphicFramePr>
        <p:xfrm>
          <a:off x="800100" y="4907657"/>
          <a:ext cx="10591800" cy="1114425"/>
        </p:xfrm>
        <a:graphic>
          <a:graphicData uri="http://schemas.openxmlformats.org/presentationml/2006/ole">
            <mc:AlternateContent xmlns:mc="http://schemas.openxmlformats.org/markup-compatibility/2006">
              <mc:Choice xmlns:v="urn:schemas-microsoft-com:vml" Requires="v">
                <p:oleObj spid="_x0000_s129035" name="文档" r:id="rId23" imgW="10598112" imgH="1111010" progId="Word.Document.12">
                  <p:embed/>
                </p:oleObj>
              </mc:Choice>
              <mc:Fallback>
                <p:oleObj name="文档" r:id="rId23" imgW="10598112" imgH="1111010" progId="Word.Document.12">
                  <p:embed/>
                  <p:pic>
                    <p:nvPicPr>
                      <p:cNvPr id="0" name=""/>
                      <p:cNvPicPr/>
                      <p:nvPr/>
                    </p:nvPicPr>
                    <p:blipFill>
                      <a:blip r:embed="rId24"/>
                      <a:stretch>
                        <a:fillRect/>
                      </a:stretch>
                    </p:blipFill>
                    <p:spPr>
                      <a:xfrm>
                        <a:off x="800100" y="4907657"/>
                        <a:ext cx="10591800" cy="1114425"/>
                      </a:xfrm>
                      <a:prstGeom prst="rect">
                        <a:avLst/>
                      </a:prstGeom>
                    </p:spPr>
                  </p:pic>
                </p:oleObj>
              </mc:Fallback>
            </mc:AlternateContent>
          </a:graphicData>
        </a:graphic>
      </p:graphicFrame>
      <p:pic>
        <p:nvPicPr>
          <p:cNvPr id="33" name="Picture 2" descr="J1-9"/>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41723"/>
          <a:stretch/>
        </p:blipFill>
        <p:spPr bwMode="auto">
          <a:xfrm>
            <a:off x="8327454" y="366356"/>
            <a:ext cx="3275790" cy="169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7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5" name="矩形 24"/>
          <p:cNvSpPr/>
          <p:nvPr/>
        </p:nvSpPr>
        <p:spPr>
          <a:xfrm>
            <a:off x="389206" y="733883"/>
            <a:ext cx="7619736"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若左、右遮光板的宽度相同，上一问中动量守恒应满足的关系式简化为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用题中字母表示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矩形 27"/>
          <p:cNvSpPr/>
          <p:nvPr/>
        </p:nvSpPr>
        <p:spPr>
          <a:xfrm>
            <a:off x="5087094" y="1281769"/>
            <a:ext cx="1742785" cy="664477"/>
          </a:xfrm>
          <a:prstGeom prst="rect">
            <a:avLst/>
          </a:prstGeom>
        </p:spPr>
        <p:txBody>
          <a:bodyPr wrap="none">
            <a:spAutoFit/>
          </a:bodyPr>
          <a:lstStyle/>
          <a:p>
            <a:pPr algn="just">
              <a:lnSpc>
                <a:spcPct val="150000"/>
              </a:lnSpc>
              <a:spcAft>
                <a:spcPts val="0"/>
              </a:spcAft>
            </a:pPr>
            <a:r>
              <a:rPr lang="en-US" altLang="zh-CN" sz="2800" i="1" kern="100" dirty="0">
                <a:solidFill>
                  <a:srgbClr val="C00000"/>
                </a:solidFill>
                <a:latin typeface="Times New Roman" panose="02020603050405020304" pitchFamily="18" charset="0"/>
                <a:ea typeface="方正中等线简体" panose="03000509000000000000" pitchFamily="65" charset="-122"/>
              </a:rPr>
              <a:t>m</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1</a:t>
            </a:r>
            <a:r>
              <a:rPr lang="en-US" altLang="zh-CN" sz="2800" i="1" kern="100" dirty="0">
                <a:solidFill>
                  <a:srgbClr val="C00000"/>
                </a:solidFill>
                <a:latin typeface="Times New Roman" panose="02020603050405020304" pitchFamily="18" charset="0"/>
                <a:ea typeface="方正中等线简体" panose="03000509000000000000" pitchFamily="65" charset="-122"/>
              </a:rPr>
              <a:t>t</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m</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r>
              <a:rPr lang="en-US" altLang="zh-CN" sz="2800" i="1" kern="100" dirty="0">
                <a:solidFill>
                  <a:srgbClr val="C00000"/>
                </a:solidFill>
                <a:latin typeface="Times New Roman" panose="02020603050405020304" pitchFamily="18" charset="0"/>
                <a:ea typeface="方正中等线简体" panose="03000509000000000000" pitchFamily="65" charset="-122"/>
              </a:rPr>
              <a:t>t</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0" name="组合 29"/>
          <p:cNvGrpSpPr/>
          <p:nvPr/>
        </p:nvGrpSpPr>
        <p:grpSpPr>
          <a:xfrm>
            <a:off x="471041" y="2981232"/>
            <a:ext cx="11248331" cy="1888722"/>
            <a:chOff x="471835" y="934424"/>
            <a:chExt cx="11248331" cy="1888722"/>
          </a:xfrm>
        </p:grpSpPr>
        <p:sp>
          <p:nvSpPr>
            <p:cNvPr id="36" name="圆角矩形 35"/>
            <p:cNvSpPr/>
            <p:nvPr/>
          </p:nvSpPr>
          <p:spPr>
            <a:xfrm>
              <a:off x="471835" y="1094413"/>
              <a:ext cx="11248331" cy="1728733"/>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7" name="图片 36"/>
            <p:cNvPicPr>
              <a:picLocks noChangeAspect="1"/>
            </p:cNvPicPr>
            <p:nvPr/>
          </p:nvPicPr>
          <p:blipFill>
            <a:blip r:embed="rId17"/>
            <a:stretch>
              <a:fillRect/>
            </a:stretch>
          </p:blipFill>
          <p:spPr>
            <a:xfrm>
              <a:off x="850294" y="934424"/>
              <a:ext cx="695238" cy="314286"/>
            </a:xfrm>
            <a:prstGeom prst="rect">
              <a:avLst/>
            </a:prstGeom>
          </p:spPr>
        </p:pic>
        <p:sp>
          <p:nvSpPr>
            <p:cNvPr id="38" name="文本框 3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54" name="矩形 53"/>
          <p:cNvSpPr/>
          <p:nvPr/>
        </p:nvSpPr>
        <p:spPr>
          <a:xfrm>
            <a:off x="721850" y="3316930"/>
            <a:ext cx="10746713"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若左、右遮光板的宽度相同，动量守恒应满足的关系式简化为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6" name="Picture 2" descr="J1-9"/>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41723"/>
          <a:stretch/>
        </p:blipFill>
        <p:spPr bwMode="auto">
          <a:xfrm>
            <a:off x="8399462" y="1053530"/>
            <a:ext cx="3275790" cy="169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7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54">
                                            <p:txEl>
                                              <p:pRg st="0" end="0"/>
                                            </p:txEl>
                                          </p:spTgt>
                                        </p:tgtEl>
                                        <p:attrNameLst>
                                          <p:attrName>style.visibility</p:attrName>
                                        </p:attrNameLst>
                                      </p:cBhvr>
                                      <p:to>
                                        <p:strVal val="visible"/>
                                      </p:to>
                                    </p:set>
                                    <p:animEffect transition="in" filter="blinds(horizontal)">
                                      <p:cBhvr>
                                        <p:cTn id="15"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0" name="矩形 19"/>
          <p:cNvSpPr/>
          <p:nvPr/>
        </p:nvSpPr>
        <p:spPr>
          <a:xfrm>
            <a:off x="389206" y="459530"/>
            <a:ext cx="11412000"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汕头市金山中学高二期中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某同学受电动窗帘的启发，设计了如图所示的简化模型。多个质量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的滑块可在水平滑轨上滑动，忽略阻力。开窗帘过程中，电机对滑块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施加一个水平向右的恒力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，推动滑块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的速度与静止的滑块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碰撞，碰撞时间极短，碰撞结束后瞬间两滑块一起滑动。求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的碰撞过程，碰撞过程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损失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的能量为多少</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31074" name="Picture 2" descr="YJ1-11"/>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6740" y="3635015"/>
            <a:ext cx="3695930" cy="100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89206" y="5076178"/>
            <a:ext cx="11412000" cy="657872"/>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smtClean="0">
                <a:solidFill>
                  <a:srgbClr val="0070C0"/>
                </a:solidFill>
                <a:latin typeface="Times New Roman" panose="02020603050405020304" pitchFamily="18" charset="0"/>
                <a:ea typeface="方正中等线简体" panose="03000509000000000000" pitchFamily="65" charset="-122"/>
              </a:rPr>
              <a:t>0.04 </a:t>
            </a:r>
            <a:r>
              <a:rPr lang="en-US" altLang="zh-CN" sz="2800" kern="100" dirty="0">
                <a:solidFill>
                  <a:srgbClr val="0070C0"/>
                </a:solidFill>
                <a:latin typeface="Times New Roman" panose="02020603050405020304" pitchFamily="18" charset="0"/>
                <a:ea typeface="方正中等线简体" panose="03000509000000000000" pitchFamily="65" charset="-122"/>
              </a:rPr>
              <a:t>J</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317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0" name="圆角矩形 29">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8" name="组合 27"/>
          <p:cNvGrpSpPr/>
          <p:nvPr/>
        </p:nvGrpSpPr>
        <p:grpSpPr>
          <a:xfrm>
            <a:off x="471041" y="981522"/>
            <a:ext cx="11248331" cy="3456384"/>
            <a:chOff x="471835" y="934424"/>
            <a:chExt cx="11248331" cy="3456384"/>
          </a:xfrm>
        </p:grpSpPr>
        <p:sp>
          <p:nvSpPr>
            <p:cNvPr id="31" name="圆角矩形 30"/>
            <p:cNvSpPr/>
            <p:nvPr/>
          </p:nvSpPr>
          <p:spPr>
            <a:xfrm>
              <a:off x="471835" y="1094414"/>
              <a:ext cx="11248331" cy="3296394"/>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2" name="图片 31"/>
            <p:cNvPicPr>
              <a:picLocks noChangeAspect="1"/>
            </p:cNvPicPr>
            <p:nvPr/>
          </p:nvPicPr>
          <p:blipFill>
            <a:blip r:embed="rId18"/>
            <a:stretch>
              <a:fillRect/>
            </a:stretch>
          </p:blipFill>
          <p:spPr>
            <a:xfrm>
              <a:off x="850294" y="934424"/>
              <a:ext cx="695238" cy="314286"/>
            </a:xfrm>
            <a:prstGeom prst="rect">
              <a:avLst/>
            </a:prstGeom>
          </p:spPr>
        </p:pic>
        <p:sp>
          <p:nvSpPr>
            <p:cNvPr id="33" name="文本框 3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4" name="矩形 33"/>
          <p:cNvSpPr/>
          <p:nvPr/>
        </p:nvSpPr>
        <p:spPr>
          <a:xfrm>
            <a:off x="744538" y="1269554"/>
            <a:ext cx="10701337" cy="1315232"/>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碰撞过程，由动量守恒定律，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 name="Picture 2" descr="YJ1-11"/>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9945" y="1557586"/>
            <a:ext cx="3695930" cy="100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771735177"/>
              </p:ext>
            </p:extLst>
          </p:nvPr>
        </p:nvGraphicFramePr>
        <p:xfrm>
          <a:off x="838622" y="2637706"/>
          <a:ext cx="7964488" cy="1281113"/>
        </p:xfrm>
        <a:graphic>
          <a:graphicData uri="http://schemas.openxmlformats.org/presentationml/2006/ole">
            <mc:AlternateContent xmlns:mc="http://schemas.openxmlformats.org/markup-compatibility/2006">
              <mc:Choice xmlns:v="urn:schemas-microsoft-com:vml" Requires="v">
                <p:oleObj spid="_x0000_s133124" name="文档" r:id="rId21" imgW="7964098" imgH="1281655" progId="Word.Document.12">
                  <p:embed/>
                </p:oleObj>
              </mc:Choice>
              <mc:Fallback>
                <p:oleObj name="文档" r:id="rId21" imgW="7964098" imgH="1281655" progId="Word.Document.12">
                  <p:embed/>
                  <p:pic>
                    <p:nvPicPr>
                      <p:cNvPr id="0" name=""/>
                      <p:cNvPicPr/>
                      <p:nvPr/>
                    </p:nvPicPr>
                    <p:blipFill>
                      <a:blip r:embed="rId22"/>
                      <a:stretch>
                        <a:fillRect/>
                      </a:stretch>
                    </p:blipFill>
                    <p:spPr>
                      <a:xfrm>
                        <a:off x="838622" y="2637706"/>
                        <a:ext cx="7964488" cy="1281113"/>
                      </a:xfrm>
                      <a:prstGeom prst="rect">
                        <a:avLst/>
                      </a:prstGeom>
                    </p:spPr>
                  </p:pic>
                </p:oleObj>
              </mc:Fallback>
            </mc:AlternateContent>
          </a:graphicData>
        </a:graphic>
      </p:graphicFrame>
      <p:sp>
        <p:nvSpPr>
          <p:cNvPr id="36" name="矩形 35"/>
          <p:cNvSpPr/>
          <p:nvPr/>
        </p:nvSpPr>
        <p:spPr>
          <a:xfrm>
            <a:off x="744538" y="3519875"/>
            <a:ext cx="10701337" cy="738664"/>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联立解得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0.04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3045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blinds(horizontal)">
                                      <p:cBhvr>
                                        <p:cTn id="10" dur="500"/>
                                        <p:tgtEl>
                                          <p:spTgt spid="3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Effect transition="in" filter="blinds(horizontal)">
                                      <p:cBhvr>
                                        <p:cTn id="13" dur="500"/>
                                        <p:tgtEl>
                                          <p:spTgt spid="3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blinds(horizontal)">
                                      <p:cBhvr>
                                        <p:cTn id="1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728787"/>
            <a:ext cx="11412000" cy="457321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某运动员在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年国际射联射击世锦赛中创造历史，勇夺世锦赛两金一银，并收获两张奥运会入场券。该运动员在参加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米气步枪个人赛过程中，下列说法正确的是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子弹在空中飞行过程中，重力的冲量为零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子弹在空中飞行过程中，机械能不守恒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扣动扳机后，子弹和枪整体机械能守恒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扣动扳机后，子弹和枪整体水平方向动量守恒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262558" y="3327090"/>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6" name="圆角矩形 35">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7" name="圆角矩形 36">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8" name="矩形 27"/>
          <p:cNvSpPr/>
          <p:nvPr/>
        </p:nvSpPr>
        <p:spPr>
          <a:xfrm>
            <a:off x="389206" y="693490"/>
            <a:ext cx="1129901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的碰撞时间为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受到滑块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的平均冲力的大小？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 name="Picture 2" descr="YJ1-11"/>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7241" y="1863554"/>
            <a:ext cx="3695930" cy="100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389206" y="2861866"/>
            <a:ext cx="11412000" cy="657872"/>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10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p:cNvGrpSpPr/>
          <p:nvPr/>
        </p:nvGrpSpPr>
        <p:grpSpPr>
          <a:xfrm>
            <a:off x="471041" y="3719248"/>
            <a:ext cx="11248331" cy="1888722"/>
            <a:chOff x="471835" y="934424"/>
            <a:chExt cx="11248331" cy="1888722"/>
          </a:xfrm>
        </p:grpSpPr>
        <p:sp>
          <p:nvSpPr>
            <p:cNvPr id="32" name="圆角矩形 31"/>
            <p:cNvSpPr/>
            <p:nvPr/>
          </p:nvSpPr>
          <p:spPr>
            <a:xfrm>
              <a:off x="471835" y="1094413"/>
              <a:ext cx="11248331" cy="1728733"/>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3" name="图片 32"/>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矩形 35"/>
          <p:cNvSpPr/>
          <p:nvPr/>
        </p:nvSpPr>
        <p:spPr>
          <a:xfrm>
            <a:off x="721850" y="4070833"/>
            <a:ext cx="10746713"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碰撞过程，对滑块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，由动量定理得</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err="1">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 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330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blinds(horizontal)">
                                      <p:cBhvr>
                                        <p:cTn id="15"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0" name="矩形 19"/>
          <p:cNvSpPr/>
          <p:nvPr/>
        </p:nvSpPr>
        <p:spPr>
          <a:xfrm>
            <a:off x="389206" y="45418"/>
            <a:ext cx="11412000" cy="526297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如图所示，甲、乙两名航天员正在离静止的空间站一定距离的地方执行太空维修任务。某时刻甲、乙都以大小为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的速度相向运动，甲、乙和空间站在同一直线上且可视为质点。甲和他的装备总质量为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，乙和他的装备总质量为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135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，为了避免直接相撞，乙从自己的装备中取出一质量为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推向甲，甲迅速接住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后不再松开，此后甲、乙两航天员在空间站外做相对距离不变的同向运动，且安全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飘</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向空间站</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乙要以多大的速度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389206" y="5220194"/>
            <a:ext cx="11412000" cy="657872"/>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smtClean="0">
                <a:solidFill>
                  <a:srgbClr val="0070C0"/>
                </a:solidFill>
                <a:latin typeface="Times New Roman" panose="02020603050405020304" pitchFamily="18" charset="0"/>
                <a:ea typeface="方正中等线简体" panose="03000509000000000000" pitchFamily="65" charset="-122"/>
              </a:rPr>
              <a:t>5.2 </a:t>
            </a:r>
            <a:r>
              <a:rPr lang="en-US" altLang="zh-CN" sz="2800" kern="100" dirty="0">
                <a:solidFill>
                  <a:srgbClr val="0070C0"/>
                </a:solidFill>
                <a:latin typeface="Times New Roman" panose="02020603050405020304" pitchFamily="18" charset="0"/>
                <a:ea typeface="方正中等线简体" panose="03000509000000000000" pitchFamily="65" charset="-122"/>
              </a:rPr>
              <a:t>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2098" name="Picture 2" descr="1-18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286" y="4008217"/>
            <a:ext cx="4922365" cy="20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7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33" name="组合 32"/>
          <p:cNvGrpSpPr/>
          <p:nvPr/>
        </p:nvGrpSpPr>
        <p:grpSpPr>
          <a:xfrm>
            <a:off x="471041" y="621482"/>
            <a:ext cx="11248331" cy="4968552"/>
            <a:chOff x="471835" y="934424"/>
            <a:chExt cx="11248331" cy="4968552"/>
          </a:xfrm>
        </p:grpSpPr>
        <p:sp>
          <p:nvSpPr>
            <p:cNvPr id="34" name="圆角矩形 33"/>
            <p:cNvSpPr/>
            <p:nvPr/>
          </p:nvSpPr>
          <p:spPr>
            <a:xfrm>
              <a:off x="471835" y="1094414"/>
              <a:ext cx="11248331" cy="480856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5" name="图片 34"/>
            <p:cNvPicPr>
              <a:picLocks noChangeAspect="1"/>
            </p:cNvPicPr>
            <p:nvPr/>
          </p:nvPicPr>
          <p:blipFill>
            <a:blip r:embed="rId17"/>
            <a:stretch>
              <a:fillRect/>
            </a:stretch>
          </p:blipFill>
          <p:spPr>
            <a:xfrm>
              <a:off x="850294" y="934424"/>
              <a:ext cx="695238" cy="314286"/>
            </a:xfrm>
            <a:prstGeom prst="rect">
              <a:avLst/>
            </a:prstGeom>
          </p:spPr>
        </p:pic>
        <p:sp>
          <p:nvSpPr>
            <p:cNvPr id="36" name="文本框 3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7" name="矩形 36"/>
          <p:cNvSpPr/>
          <p:nvPr/>
        </p:nvSpPr>
        <p:spPr>
          <a:xfrm>
            <a:off x="744538" y="909514"/>
            <a:ext cx="10701337" cy="4534831"/>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规定水平向左为正方向，甲、乙两航天员最终的速度大小均为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，方向向左。对甲、乙以及物体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组成的系统根据动量守恒定律可得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对乙和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组成的系统，根据动量守恒定律可得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联立解得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5.2 m/s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故乙要以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的速度将物体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推出。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2" name="Picture 2" descr="1-18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5510" y="3438725"/>
            <a:ext cx="4730296" cy="193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1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blinds(horizontal)">
                                      <p:cBhvr>
                                        <p:cTn id="10" dur="500"/>
                                        <p:tgtEl>
                                          <p:spTgt spid="3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animEffect transition="in" filter="blinds(horizontal)">
                                      <p:cBhvr>
                                        <p:cTn id="13" dur="500"/>
                                        <p:tgtEl>
                                          <p:spTgt spid="3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7">
                                            <p:txEl>
                                              <p:pRg st="2" end="2"/>
                                            </p:txEl>
                                          </p:spTgt>
                                        </p:tgtEl>
                                        <p:attrNameLst>
                                          <p:attrName>style.visibility</p:attrName>
                                        </p:attrNameLst>
                                      </p:cBhvr>
                                      <p:to>
                                        <p:strVal val="visible"/>
                                      </p:to>
                                    </p:set>
                                    <p:animEffect transition="in" filter="blinds(horizontal)">
                                      <p:cBhvr>
                                        <p:cTn id="16" dur="500"/>
                                        <p:tgtEl>
                                          <p:spTgt spid="3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animEffect transition="in" filter="blinds(horizontal)">
                                      <p:cBhvr>
                                        <p:cTn id="19" dur="500"/>
                                        <p:tgtEl>
                                          <p:spTgt spid="3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7">
                                            <p:txEl>
                                              <p:pRg st="4" end="4"/>
                                            </p:txEl>
                                          </p:spTgt>
                                        </p:tgtEl>
                                        <p:attrNameLst>
                                          <p:attrName>style.visibility</p:attrName>
                                        </p:attrNameLst>
                                      </p:cBhvr>
                                      <p:to>
                                        <p:strVal val="visible"/>
                                      </p:to>
                                    </p:set>
                                    <p:animEffect transition="in" filter="blinds(horizontal)">
                                      <p:cBhvr>
                                        <p:cTn id="22" dur="500"/>
                                        <p:tgtEl>
                                          <p:spTgt spid="3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7">
                                            <p:txEl>
                                              <p:pRg st="5" end="5"/>
                                            </p:txEl>
                                          </p:spTgt>
                                        </p:tgtEl>
                                        <p:attrNameLst>
                                          <p:attrName>style.visibility</p:attrName>
                                        </p:attrNameLst>
                                      </p:cBhvr>
                                      <p:to>
                                        <p:strVal val="visible"/>
                                      </p:to>
                                    </p:set>
                                    <p:animEffect transition="in" filter="blinds(horizontal)">
                                      <p:cBhvr>
                                        <p:cTn id="25" dur="500"/>
                                        <p:tgtEl>
                                          <p:spTgt spid="3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linds(horizontal)">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8" name="矩形 27"/>
          <p:cNvSpPr/>
          <p:nvPr/>
        </p:nvSpPr>
        <p:spPr>
          <a:xfrm>
            <a:off x="389206" y="573540"/>
            <a:ext cx="11412000"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设甲与物体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作用时间为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 s</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的相互作用力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389206" y="1893873"/>
            <a:ext cx="11412000" cy="657872"/>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432 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p:cNvGrpSpPr/>
          <p:nvPr/>
        </p:nvGrpSpPr>
        <p:grpSpPr>
          <a:xfrm>
            <a:off x="471041" y="2820452"/>
            <a:ext cx="11248331" cy="1833478"/>
            <a:chOff x="471835" y="934424"/>
            <a:chExt cx="11248331" cy="1833478"/>
          </a:xfrm>
        </p:grpSpPr>
        <p:sp>
          <p:nvSpPr>
            <p:cNvPr id="32" name="圆角矩形 31"/>
            <p:cNvSpPr/>
            <p:nvPr/>
          </p:nvSpPr>
          <p:spPr>
            <a:xfrm>
              <a:off x="471835" y="1094413"/>
              <a:ext cx="11248331" cy="1673489"/>
            </a:xfrm>
            <a:prstGeom prst="roundRect">
              <a:avLst>
                <a:gd name="adj" fmla="val 873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3" name="图片 32"/>
            <p:cNvPicPr>
              <a:picLocks noChangeAspect="1"/>
            </p:cNvPicPr>
            <p:nvPr/>
          </p:nvPicPr>
          <p:blipFill>
            <a:blip r:embed="rId17"/>
            <a:stretch>
              <a:fillRect/>
            </a:stretch>
          </p:blipFill>
          <p:spPr>
            <a:xfrm>
              <a:off x="850294" y="934424"/>
              <a:ext cx="695238" cy="314286"/>
            </a:xfrm>
            <a:prstGeom prst="rect">
              <a:avLst/>
            </a:prstGeom>
          </p:spPr>
        </p:pic>
        <p:sp>
          <p:nvSpPr>
            <p:cNvPr id="34" name="文本框 3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721850" y="3144889"/>
            <a:ext cx="10746713"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对甲根据动量定理有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432 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6" name="Picture 2" descr="1-18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573540"/>
            <a:ext cx="4922365" cy="20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7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3" presetClass="entr" presetSubtype="10"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blinds(horizontal)">
                                      <p:cBhvr>
                                        <p:cTn id="15" dur="500"/>
                                        <p:tgtEl>
                                          <p:spTgt spid="35">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Effect transition="in" filter="blinds(horizontal)">
                                      <p:cBhvr>
                                        <p:cTn id="18"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328796"/>
            <a:ext cx="11412000" cy="590931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深圳市高二期中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如图所示，一小滑块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点正上方距</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点高</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处由静止释放</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点进入固定着的光滑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圆弧</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并沿圆弧运动。</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圆弧</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，与粗糙水平面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平滑连接，小滑块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与水平面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间的动摩擦因数为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所用时间为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点静止着一个小滑块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右边</a:t>
            </a:r>
            <a:r>
              <a:rPr lang="en-US" altLang="zh-CN" sz="2800" i="1" kern="100" dirty="0" smtClean="0">
                <a:latin typeface="Times New Roman" panose="02020603050405020304" pitchFamily="18" charset="0"/>
                <a:ea typeface="Times New Roman" panose="02020603050405020304" pitchFamily="18" charset="0"/>
                <a:cs typeface="Times New Roman" panose="02020603050405020304" pitchFamily="18"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为光滑水平面，当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点时与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发生弹性正碰。光滑的</a:t>
            </a:r>
            <a:r>
              <a:rPr lang="en-US" altLang="zh-CN" sz="2800" kern="100" dirty="0">
                <a:latin typeface="宋体-方正超大字符集" panose="03000509000000000000" pitchFamily="65" charset="-122"/>
                <a:ea typeface="宋体" panose="02010600030101010101" pitchFamily="2" charset="-122"/>
                <a:cs typeface="宋体-方正超大字符集" panose="03000509000000000000" pitchFamily="65" charset="-122"/>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弧形槽质量为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其</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左端</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和水平面相切于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点并静止。已知两滑块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kg</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，重力加速度</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m/s</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723836572"/>
              </p:ext>
            </p:extLst>
          </p:nvPr>
        </p:nvGraphicFramePr>
        <p:xfrm>
          <a:off x="7810413" y="884540"/>
          <a:ext cx="835025" cy="1331913"/>
        </p:xfrm>
        <a:graphic>
          <a:graphicData uri="http://schemas.openxmlformats.org/presentationml/2006/ole">
            <mc:AlternateContent xmlns:mc="http://schemas.openxmlformats.org/markup-compatibility/2006">
              <mc:Choice xmlns:v="urn:schemas-microsoft-com:vml" Requires="v">
                <p:oleObj spid="_x0000_s115829" name="文档" r:id="rId19" imgW="834272" imgH="1332682" progId="Word.Document.12">
                  <p:embed/>
                </p:oleObj>
              </mc:Choice>
              <mc:Fallback>
                <p:oleObj name="文档" r:id="rId19" imgW="834272" imgH="1332682" progId="Word.Document.12">
                  <p:embed/>
                  <p:pic>
                    <p:nvPicPr>
                      <p:cNvPr id="0" name=""/>
                      <p:cNvPicPr/>
                      <p:nvPr/>
                    </p:nvPicPr>
                    <p:blipFill>
                      <a:blip r:embed="rId20"/>
                      <a:stretch>
                        <a:fillRect/>
                      </a:stretch>
                    </p:blipFill>
                    <p:spPr>
                      <a:xfrm>
                        <a:off x="7810413" y="884540"/>
                        <a:ext cx="835025" cy="1331913"/>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581014512"/>
              </p:ext>
            </p:extLst>
          </p:nvPr>
        </p:nvGraphicFramePr>
        <p:xfrm>
          <a:off x="3378857" y="3435300"/>
          <a:ext cx="835025" cy="1331913"/>
        </p:xfrm>
        <a:graphic>
          <a:graphicData uri="http://schemas.openxmlformats.org/presentationml/2006/ole">
            <mc:AlternateContent xmlns:mc="http://schemas.openxmlformats.org/markup-compatibility/2006">
              <mc:Choice xmlns:v="urn:schemas-microsoft-com:vml" Requires="v">
                <p:oleObj spid="_x0000_s115830" name="文档" r:id="rId22" imgW="834272" imgH="1332682" progId="Word.Document.12">
                  <p:embed/>
                </p:oleObj>
              </mc:Choice>
              <mc:Fallback>
                <p:oleObj name="文档" r:id="rId22" imgW="834272" imgH="1332682" progId="Word.Document.12">
                  <p:embed/>
                  <p:pic>
                    <p:nvPicPr>
                      <p:cNvPr id="0" name=""/>
                      <p:cNvPicPr/>
                      <p:nvPr/>
                    </p:nvPicPr>
                    <p:blipFill>
                      <a:blip r:embed="rId23"/>
                      <a:stretch>
                        <a:fillRect/>
                      </a:stretch>
                    </p:blipFill>
                    <p:spPr>
                      <a:xfrm>
                        <a:off x="3378857" y="3435300"/>
                        <a:ext cx="835025" cy="1331913"/>
                      </a:xfrm>
                      <a:prstGeom prst="rect">
                        <a:avLst/>
                      </a:prstGeom>
                    </p:spPr>
                  </p:pic>
                </p:oleObj>
              </mc:Fallback>
            </mc:AlternateContent>
          </a:graphicData>
        </a:graphic>
      </p:graphicFrame>
      <p:pic>
        <p:nvPicPr>
          <p:cNvPr id="115824" name="Picture 112" descr="YJ1-13"/>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6180" y="3738486"/>
            <a:ext cx="3605145" cy="1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95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394995"/>
            <a:ext cx="8298288" cy="664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经过圆弧末端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时对圆弧轨道的压力大小；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pic>
        <p:nvPicPr>
          <p:cNvPr id="20" name="Picture 112" descr="YJ1-1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7964" y="1209128"/>
            <a:ext cx="3965660" cy="211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89206" y="2187074"/>
            <a:ext cx="8298288" cy="738664"/>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smtClean="0">
                <a:solidFill>
                  <a:srgbClr val="0070C0"/>
                </a:solidFill>
                <a:latin typeface="Times New Roman" panose="02020603050405020304" pitchFamily="18" charset="0"/>
                <a:ea typeface="方正中等线简体" panose="03000509000000000000" pitchFamily="65" charset="-122"/>
              </a:rPr>
              <a:t>35 </a:t>
            </a:r>
            <a:r>
              <a:rPr lang="en-US" altLang="zh-CN" sz="2800" kern="100" dirty="0">
                <a:solidFill>
                  <a:srgbClr val="0070C0"/>
                </a:solidFill>
                <a:latin typeface="Times New Roman" panose="02020603050405020304" pitchFamily="18" charset="0"/>
                <a:ea typeface="方正中等线简体" panose="03000509000000000000" pitchFamily="65" charset="-122"/>
              </a:rPr>
              <a:t>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284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pSp>
        <p:nvGrpSpPr>
          <p:cNvPr id="24" name="组合 23"/>
          <p:cNvGrpSpPr/>
          <p:nvPr/>
        </p:nvGrpSpPr>
        <p:grpSpPr>
          <a:xfrm>
            <a:off x="471041" y="333450"/>
            <a:ext cx="11248331" cy="5400600"/>
            <a:chOff x="471835" y="934424"/>
            <a:chExt cx="11248331" cy="5400600"/>
          </a:xfrm>
        </p:grpSpPr>
        <p:sp>
          <p:nvSpPr>
            <p:cNvPr id="33" name="圆角矩形 32"/>
            <p:cNvSpPr/>
            <p:nvPr/>
          </p:nvSpPr>
          <p:spPr>
            <a:xfrm>
              <a:off x="471835" y="1094414"/>
              <a:ext cx="11248331" cy="524061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7" name="对象 36"/>
          <p:cNvGraphicFramePr>
            <a:graphicFrameLocks noChangeAspect="1"/>
          </p:cNvGraphicFramePr>
          <p:nvPr>
            <p:extLst>
              <p:ext uri="{D42A27DB-BD31-4B8C-83A1-F6EECF244321}">
                <p14:modId xmlns:p14="http://schemas.microsoft.com/office/powerpoint/2010/main" val="3328575207"/>
              </p:ext>
            </p:extLst>
          </p:nvPr>
        </p:nvGraphicFramePr>
        <p:xfrm>
          <a:off x="776774" y="1413192"/>
          <a:ext cx="8128000" cy="1290637"/>
        </p:xfrm>
        <a:graphic>
          <a:graphicData uri="http://schemas.openxmlformats.org/presentationml/2006/ole">
            <mc:AlternateContent xmlns:mc="http://schemas.openxmlformats.org/markup-compatibility/2006">
              <mc:Choice xmlns:v="urn:schemas-microsoft-com:vml" Requires="v">
                <p:oleObj spid="_x0000_s117811" name="文档" r:id="rId20" imgW="8127122" imgH="1291747" progId="Word.Document.12">
                  <p:embed/>
                </p:oleObj>
              </mc:Choice>
              <mc:Fallback>
                <p:oleObj name="文档" r:id="rId20" imgW="8127122" imgH="1291747" progId="Word.Document.12">
                  <p:embed/>
                  <p:pic>
                    <p:nvPicPr>
                      <p:cNvPr id="0" name=""/>
                      <p:cNvPicPr/>
                      <p:nvPr/>
                    </p:nvPicPr>
                    <p:blipFill>
                      <a:blip r:embed="rId21"/>
                      <a:stretch>
                        <a:fillRect/>
                      </a:stretch>
                    </p:blipFill>
                    <p:spPr>
                      <a:xfrm>
                        <a:off x="776774" y="1413192"/>
                        <a:ext cx="8128000" cy="1290637"/>
                      </a:xfrm>
                      <a:prstGeom prst="rect">
                        <a:avLst/>
                      </a:prstGeom>
                    </p:spPr>
                  </p:pic>
                </p:oleObj>
              </mc:Fallback>
            </mc:AlternateContent>
          </a:graphicData>
        </a:graphic>
      </p:graphicFrame>
      <p:pic>
        <p:nvPicPr>
          <p:cNvPr id="28" name="Picture 112" descr="YJ1-13"/>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3398" y="765498"/>
            <a:ext cx="3751528" cy="200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694606" y="693490"/>
            <a:ext cx="8298288" cy="668901"/>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运动到</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点时的速度大小为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694606" y="2205658"/>
            <a:ext cx="8298288" cy="738664"/>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2166469552"/>
              </p:ext>
            </p:extLst>
          </p:nvPr>
        </p:nvGraphicFramePr>
        <p:xfrm>
          <a:off x="776774" y="2738458"/>
          <a:ext cx="8128000" cy="1290637"/>
        </p:xfrm>
        <a:graphic>
          <a:graphicData uri="http://schemas.openxmlformats.org/presentationml/2006/ole">
            <mc:AlternateContent xmlns:mc="http://schemas.openxmlformats.org/markup-compatibility/2006">
              <mc:Choice xmlns:v="urn:schemas-microsoft-com:vml" Requires="v">
                <p:oleObj spid="_x0000_s117812" name="文档" r:id="rId24" imgW="8127122" imgH="1293909" progId="Word.Document.12">
                  <p:embed/>
                </p:oleObj>
              </mc:Choice>
              <mc:Fallback>
                <p:oleObj name="文档" r:id="rId24" imgW="8127122" imgH="1293909" progId="Word.Document.12">
                  <p:embed/>
                  <p:pic>
                    <p:nvPicPr>
                      <p:cNvPr id="0" name=""/>
                      <p:cNvPicPr/>
                      <p:nvPr/>
                    </p:nvPicPr>
                    <p:blipFill>
                      <a:blip r:embed="rId25"/>
                      <a:stretch>
                        <a:fillRect/>
                      </a:stretch>
                    </p:blipFill>
                    <p:spPr>
                      <a:xfrm>
                        <a:off x="776774" y="2738458"/>
                        <a:ext cx="8128000" cy="1290637"/>
                      </a:xfrm>
                      <a:prstGeom prst="rect">
                        <a:avLst/>
                      </a:prstGeom>
                    </p:spPr>
                  </p:pic>
                </p:oleObj>
              </mc:Fallback>
            </mc:AlternateContent>
          </a:graphicData>
        </a:graphic>
      </p:graphicFrame>
      <p:sp>
        <p:nvSpPr>
          <p:cNvPr id="32" name="矩形 31"/>
          <p:cNvSpPr/>
          <p:nvPr/>
        </p:nvSpPr>
        <p:spPr>
          <a:xfrm>
            <a:off x="694606" y="3548811"/>
            <a:ext cx="10880320" cy="2031325"/>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35 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由牛顿第三定律可知，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经过圆弧末端</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时对圆弧轨道的压力大小为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35 N</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0853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par>
                                <p:cTn id="24" presetID="3" presetClass="entr" presetSubtype="1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linds(horizont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394995"/>
            <a:ext cx="8298288" cy="664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第一次碰撞后，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11</a:t>
            </a:r>
            <a:endParaRPr kumimoji="1" lang="zh-CN" altLang="en-US" sz="1600" kern="0" dirty="0" smtClean="0">
              <a:solidFill>
                <a:prstClr val="white">
                  <a:lumMod val="50000"/>
                </a:prstClr>
              </a:solidFill>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panose="020B0503020204020204" charset="-122"/>
              </a:rPr>
              <a:t>12</a:t>
            </a:r>
            <a:endParaRPr kumimoji="1" lang="zh-CN" altLang="en-US" sz="1600" kern="0" dirty="0">
              <a:solidFill>
                <a:prstClr val="white">
                  <a:lumMod val="50000"/>
                </a:prstClr>
              </a:solidFill>
              <a:ea typeface="微软雅黑" panose="020B0503020204020204" charset="-122"/>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panose="020B0503020204020204" charset="-122"/>
              </a:rPr>
              <a:t>13</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25" name="圆角矩形 2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panose="020B0503020204020204" charset="-122"/>
              </a:rPr>
              <a:t>15</a:t>
            </a:r>
            <a:endParaRPr kumimoji="1" lang="zh-CN" altLang="en-US" sz="1600" kern="0" dirty="0">
              <a:solidFill>
                <a:prstClr val="white"/>
              </a:solidFill>
              <a:ea typeface="微软雅黑" panose="020B0503020204020204" charset="-122"/>
            </a:endParaRPr>
          </a:p>
        </p:txBody>
      </p:sp>
      <p:pic>
        <p:nvPicPr>
          <p:cNvPr id="20" name="Picture 112" descr="YJ1-1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7964" y="1209128"/>
            <a:ext cx="3965660" cy="211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89206" y="2187074"/>
            <a:ext cx="8298288" cy="664477"/>
          </a:xfrm>
          <a:prstGeom prst="rect">
            <a:avLst/>
          </a:prstGeom>
        </p:spPr>
        <p:txBody>
          <a:bodyPr wrap="square">
            <a:spAutoFit/>
          </a:bodyPr>
          <a:lstStyle/>
          <a:p>
            <a:pPr algn="just">
              <a:lnSpc>
                <a:spcPct val="150000"/>
              </a:lnSpc>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smtClean="0">
                <a:solidFill>
                  <a:srgbClr val="0070C0"/>
                </a:solidFill>
                <a:latin typeface="Times New Roman" panose="02020603050405020304" pitchFamily="18" charset="0"/>
                <a:ea typeface="方正中等线简体" panose="03000509000000000000" pitchFamily="65" charset="-122"/>
              </a:rPr>
              <a:t>2 </a:t>
            </a:r>
            <a:r>
              <a:rPr lang="en-US" altLang="zh-CN" sz="2800" kern="100" dirty="0">
                <a:solidFill>
                  <a:srgbClr val="0070C0"/>
                </a:solidFill>
                <a:latin typeface="Times New Roman" panose="02020603050405020304" pitchFamily="18" charset="0"/>
                <a:ea typeface="方正中等线简体" panose="03000509000000000000" pitchFamily="65" charset="-122"/>
              </a:rPr>
              <a:t>m/s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70C0"/>
                </a:solidFill>
                <a:latin typeface="Times New Roman" panose="02020603050405020304" pitchFamily="18" charset="0"/>
                <a:ea typeface="方正中等线简体" panose="03000509000000000000" pitchFamily="65" charset="-122"/>
              </a:rPr>
              <a:t>4 m/s</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92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11</a:t>
            </a:r>
            <a:endParaRPr kumimoji="1" lang="zh-CN" altLang="en-US" sz="1600" kern="0" dirty="0" smtClean="0">
              <a:solidFill>
                <a:prstClr val="white">
                  <a:lumMod val="50000"/>
                </a:prstClr>
              </a:solidFill>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panose="020B0503020204020204" charset="-122"/>
              </a:rPr>
              <a:t>12</a:t>
            </a:r>
            <a:endParaRPr kumimoji="1" lang="zh-CN" altLang="en-US" sz="1600" kern="0" dirty="0">
              <a:solidFill>
                <a:prstClr val="white">
                  <a:lumMod val="50000"/>
                </a:prstClr>
              </a:solidFill>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panose="020B0503020204020204" charset="-122"/>
              </a:rPr>
              <a:t>13</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panose="020B0503020204020204" charset="-122"/>
              </a:rPr>
              <a:t>15</a:t>
            </a:r>
            <a:endParaRPr kumimoji="1" lang="zh-CN" altLang="en-US" sz="1600" kern="0" dirty="0">
              <a:solidFill>
                <a:prstClr val="white"/>
              </a:solidFill>
              <a:ea typeface="微软雅黑" panose="020B0503020204020204" charset="-122"/>
            </a:endParaRPr>
          </a:p>
        </p:txBody>
      </p:sp>
      <p:grpSp>
        <p:nvGrpSpPr>
          <p:cNvPr id="24" name="组合 23"/>
          <p:cNvGrpSpPr/>
          <p:nvPr/>
        </p:nvGrpSpPr>
        <p:grpSpPr>
          <a:xfrm>
            <a:off x="471041" y="189434"/>
            <a:ext cx="11248331" cy="5904656"/>
            <a:chOff x="471835" y="934424"/>
            <a:chExt cx="11248331" cy="5904656"/>
          </a:xfrm>
        </p:grpSpPr>
        <p:sp>
          <p:nvSpPr>
            <p:cNvPr id="33" name="圆角矩形 32"/>
            <p:cNvSpPr/>
            <p:nvPr/>
          </p:nvSpPr>
          <p:spPr>
            <a:xfrm>
              <a:off x="471835" y="1094414"/>
              <a:ext cx="11248331" cy="574466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29" name="矩形 28"/>
          <p:cNvSpPr/>
          <p:nvPr/>
        </p:nvSpPr>
        <p:spPr>
          <a:xfrm>
            <a:off x="694606" y="405458"/>
            <a:ext cx="10768162"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以向右为正方向，设</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点滑行至</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的</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速度</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由动量定理得－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μm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gt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i="1" kern="100" baseline="-25000" dirty="0">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碰撞过程，根据动量守恒有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2493814243"/>
              </p:ext>
            </p:extLst>
          </p:nvPr>
        </p:nvGraphicFramePr>
        <p:xfrm>
          <a:off x="771525" y="3684366"/>
          <a:ext cx="10434638" cy="1290638"/>
        </p:xfrm>
        <a:graphic>
          <a:graphicData uri="http://schemas.openxmlformats.org/presentationml/2006/ole">
            <mc:AlternateContent xmlns:mc="http://schemas.openxmlformats.org/markup-compatibility/2006">
              <mc:Choice xmlns:v="urn:schemas-microsoft-com:vml" Requires="v">
                <p:oleObj spid="_x0000_s134147" name="文档" r:id="rId20" imgW="10445769" imgH="1288211" progId="Word.Document.12">
                  <p:embed/>
                </p:oleObj>
              </mc:Choice>
              <mc:Fallback>
                <p:oleObj name="文档" r:id="rId20" imgW="10445769" imgH="1288211" progId="Word.Document.12">
                  <p:embed/>
                  <p:pic>
                    <p:nvPicPr>
                      <p:cNvPr id="0" name=""/>
                      <p:cNvPicPr/>
                      <p:nvPr/>
                    </p:nvPicPr>
                    <p:blipFill>
                      <a:blip r:embed="rId21"/>
                      <a:stretch>
                        <a:fillRect/>
                      </a:stretch>
                    </p:blipFill>
                    <p:spPr>
                      <a:xfrm>
                        <a:off x="771525" y="3684366"/>
                        <a:ext cx="10434638" cy="1290638"/>
                      </a:xfrm>
                      <a:prstGeom prst="rect">
                        <a:avLst/>
                      </a:prstGeom>
                    </p:spPr>
                  </p:pic>
                </p:oleObj>
              </mc:Fallback>
            </mc:AlternateContent>
          </a:graphicData>
        </a:graphic>
      </p:graphicFrame>
      <p:sp>
        <p:nvSpPr>
          <p:cNvPr id="32" name="矩形 31"/>
          <p:cNvSpPr/>
          <p:nvPr/>
        </p:nvSpPr>
        <p:spPr>
          <a:xfrm>
            <a:off x="694606" y="4533361"/>
            <a:ext cx="10880320"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联立解得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即碰后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的速度大小为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的速度大小为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112" descr="YJ1-13"/>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1558" y="635401"/>
            <a:ext cx="3751528" cy="200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82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pic>
        <p:nvPicPr>
          <p:cNvPr id="21" name="Picture 112" descr="YJ1-1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7964" y="1209128"/>
            <a:ext cx="3965660" cy="211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539318372"/>
              </p:ext>
            </p:extLst>
          </p:nvPr>
        </p:nvGraphicFramePr>
        <p:xfrm>
          <a:off x="418761" y="1269554"/>
          <a:ext cx="9261475" cy="1400175"/>
        </p:xfrm>
        <a:graphic>
          <a:graphicData uri="http://schemas.openxmlformats.org/presentationml/2006/ole">
            <mc:AlternateContent xmlns:mc="http://schemas.openxmlformats.org/markup-compatibility/2006">
              <mc:Choice xmlns:v="urn:schemas-microsoft-com:vml" Requires="v">
                <p:oleObj spid="_x0000_s118828" name="文档" r:id="rId20" imgW="9260878" imgH="1399636" progId="Word.Document.12">
                  <p:embed/>
                </p:oleObj>
              </mc:Choice>
              <mc:Fallback>
                <p:oleObj name="文档" r:id="rId20" imgW="9260878" imgH="1399636" progId="Word.Document.12">
                  <p:embed/>
                  <p:pic>
                    <p:nvPicPr>
                      <p:cNvPr id="0" name=""/>
                      <p:cNvPicPr/>
                      <p:nvPr/>
                    </p:nvPicPr>
                    <p:blipFill>
                      <a:blip r:embed="rId21"/>
                      <a:stretch>
                        <a:fillRect/>
                      </a:stretch>
                    </p:blipFill>
                    <p:spPr>
                      <a:xfrm>
                        <a:off x="418761" y="1269554"/>
                        <a:ext cx="9261475" cy="1400175"/>
                      </a:xfrm>
                      <a:prstGeom prst="rect">
                        <a:avLst/>
                      </a:prstGeom>
                    </p:spPr>
                  </p:pic>
                </p:oleObj>
              </mc:Fallback>
            </mc:AlternateContent>
          </a:graphicData>
        </a:graphic>
      </p:graphicFrame>
      <p:sp>
        <p:nvSpPr>
          <p:cNvPr id="6" name="矩形 5"/>
          <p:cNvSpPr/>
          <p:nvPr/>
        </p:nvSpPr>
        <p:spPr>
          <a:xfrm>
            <a:off x="356392" y="2259082"/>
            <a:ext cx="2079415"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0.4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197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7" name="组合 26"/>
          <p:cNvGrpSpPr/>
          <p:nvPr/>
        </p:nvGrpSpPr>
        <p:grpSpPr>
          <a:xfrm>
            <a:off x="471041" y="406252"/>
            <a:ext cx="11248331" cy="5687838"/>
            <a:chOff x="471835" y="934424"/>
            <a:chExt cx="11248331" cy="5687838"/>
          </a:xfrm>
        </p:grpSpPr>
        <p:sp>
          <p:nvSpPr>
            <p:cNvPr id="28" name="圆角矩形 27"/>
            <p:cNvSpPr/>
            <p:nvPr/>
          </p:nvSpPr>
          <p:spPr>
            <a:xfrm>
              <a:off x="471835" y="1094414"/>
              <a:ext cx="11248331" cy="5527848"/>
            </a:xfrm>
            <a:prstGeom prst="roundRect">
              <a:avLst>
                <a:gd name="adj" fmla="val 316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4"/>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05206" y="727811"/>
            <a:ext cx="10980000" cy="5181162"/>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子弹在空中飞行过程中，重力的作用力方向始终竖直向下，重力的冲量不为零，故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子弹</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在空中飞行过程中，受到的阻力做负功，机械能不守恒，故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动扳机后，有化学能转化为机械能，子弹和枪整体机械能不守恒，故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动扳机后，子弹和枪整体受肩膀的作用力，水平方向动量不守恒，故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4" name="圆角矩形 2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7" name="圆角矩形 36">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extLst>
      <p:ext uri="{BB962C8B-B14F-4D97-AF65-F5344CB8AC3E}">
        <p14:creationId xmlns:p14="http://schemas.microsoft.com/office/powerpoint/2010/main" val="38879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blinds(horizontal)">
                                      <p:cBhvr>
                                        <p:cTn id="13" dur="500"/>
                                        <p:tgtEl>
                                          <p:spTgt spid="3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animEffect transition="in" filter="blinds(horizontal)">
                                      <p:cBhvr>
                                        <p:cTn id="16" dur="500"/>
                                        <p:tgtEl>
                                          <p:spTgt spid="3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animEffect transition="in" filter="blinds(horizontal)">
                                      <p:cBhvr>
                                        <p:cTn id="19"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11</a:t>
            </a:r>
            <a:endParaRPr kumimoji="1" lang="zh-CN" altLang="en-US" sz="1600" kern="0" dirty="0" smtClean="0">
              <a:solidFill>
                <a:prstClr val="white">
                  <a:lumMod val="50000"/>
                </a:prstClr>
              </a:solidFill>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panose="020B0503020204020204" charset="-122"/>
              </a:rPr>
              <a:t>12</a:t>
            </a:r>
            <a:endParaRPr kumimoji="1" lang="zh-CN" altLang="en-US" sz="1600" kern="0" dirty="0">
              <a:solidFill>
                <a:prstClr val="white">
                  <a:lumMod val="50000"/>
                </a:prstClr>
              </a:solidFill>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panose="020B0503020204020204" charset="-122"/>
              </a:rPr>
              <a:t>13</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panose="020B0503020204020204" charset="-122"/>
              </a:rPr>
              <a:t>15</a:t>
            </a:r>
            <a:endParaRPr kumimoji="1" lang="zh-CN" altLang="en-US" sz="1600" kern="0" dirty="0">
              <a:solidFill>
                <a:prstClr val="white"/>
              </a:solidFill>
              <a:ea typeface="微软雅黑" panose="020B0503020204020204" charset="-122"/>
            </a:endParaRPr>
          </a:p>
        </p:txBody>
      </p:sp>
      <p:grpSp>
        <p:nvGrpSpPr>
          <p:cNvPr id="24" name="组合 23"/>
          <p:cNvGrpSpPr/>
          <p:nvPr/>
        </p:nvGrpSpPr>
        <p:grpSpPr>
          <a:xfrm>
            <a:off x="471041" y="621482"/>
            <a:ext cx="11248331" cy="4896544"/>
            <a:chOff x="471835" y="934424"/>
            <a:chExt cx="11248331" cy="4896544"/>
          </a:xfrm>
        </p:grpSpPr>
        <p:sp>
          <p:nvSpPr>
            <p:cNvPr id="33" name="圆角矩形 32"/>
            <p:cNvSpPr/>
            <p:nvPr/>
          </p:nvSpPr>
          <p:spPr>
            <a:xfrm>
              <a:off x="471835" y="1094414"/>
              <a:ext cx="11248331" cy="4736554"/>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29" name="矩形 28"/>
          <p:cNvSpPr/>
          <p:nvPr/>
        </p:nvSpPr>
        <p:spPr>
          <a:xfrm>
            <a:off x="694606" y="1855778"/>
            <a:ext cx="10768162" cy="1961563"/>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与弧形槽水平方向速度相等，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则由水平方向动量守恒得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3326808796"/>
              </p:ext>
            </p:extLst>
          </p:nvPr>
        </p:nvGraphicFramePr>
        <p:xfrm>
          <a:off x="756454" y="976868"/>
          <a:ext cx="10434638" cy="1290638"/>
        </p:xfrm>
        <a:graphic>
          <a:graphicData uri="http://schemas.openxmlformats.org/presentationml/2006/ole">
            <mc:AlternateContent xmlns:mc="http://schemas.openxmlformats.org/markup-compatibility/2006">
              <mc:Choice xmlns:v="urn:schemas-microsoft-com:vml" Requires="v">
                <p:oleObj spid="_x0000_s135172" name="文档" r:id="rId20" imgW="10445769" imgH="1285336" progId="Word.Document.12">
                  <p:embed/>
                </p:oleObj>
              </mc:Choice>
              <mc:Fallback>
                <p:oleObj name="文档" r:id="rId20" imgW="10445769" imgH="1285336" progId="Word.Document.12">
                  <p:embed/>
                  <p:pic>
                    <p:nvPicPr>
                      <p:cNvPr id="0" name=""/>
                      <p:cNvPicPr/>
                      <p:nvPr/>
                    </p:nvPicPr>
                    <p:blipFill>
                      <a:blip r:embed="rId21"/>
                      <a:stretch>
                        <a:fillRect/>
                      </a:stretch>
                    </p:blipFill>
                    <p:spPr>
                      <a:xfrm>
                        <a:off x="756454" y="976868"/>
                        <a:ext cx="10434638" cy="1290638"/>
                      </a:xfrm>
                      <a:prstGeom prst="rect">
                        <a:avLst/>
                      </a:prstGeom>
                    </p:spPr>
                  </p:pic>
                </p:oleObj>
              </mc:Fallback>
            </mc:AlternateContent>
          </a:graphicData>
        </a:graphic>
      </p:graphicFrame>
      <p:pic>
        <p:nvPicPr>
          <p:cNvPr id="28" name="Picture 112" descr="YJ1-13"/>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6286" y="1067449"/>
            <a:ext cx="3751528" cy="200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2240862942"/>
              </p:ext>
            </p:extLst>
          </p:nvPr>
        </p:nvGraphicFramePr>
        <p:xfrm>
          <a:off x="756454" y="3683074"/>
          <a:ext cx="10291762" cy="1258888"/>
        </p:xfrm>
        <a:graphic>
          <a:graphicData uri="http://schemas.openxmlformats.org/presentationml/2006/ole">
            <mc:AlternateContent xmlns:mc="http://schemas.openxmlformats.org/markup-compatibility/2006">
              <mc:Choice xmlns:v="urn:schemas-microsoft-com:vml" Requires="v">
                <p:oleObj spid="_x0000_s135173" name="文档" r:id="rId24" imgW="10445769" imgH="1283898" progId="Word.Document.12">
                  <p:embed/>
                </p:oleObj>
              </mc:Choice>
              <mc:Fallback>
                <p:oleObj name="文档" r:id="rId24" imgW="10445769" imgH="1283898" progId="Word.Document.12">
                  <p:embed/>
                  <p:pic>
                    <p:nvPicPr>
                      <p:cNvPr id="0" name=""/>
                      <p:cNvPicPr/>
                      <p:nvPr/>
                    </p:nvPicPr>
                    <p:blipFill>
                      <a:blip r:embed="rId25"/>
                      <a:stretch>
                        <a:fillRect/>
                      </a:stretch>
                    </p:blipFill>
                    <p:spPr>
                      <a:xfrm>
                        <a:off x="756454" y="3683074"/>
                        <a:ext cx="10291762" cy="1258888"/>
                      </a:xfrm>
                      <a:prstGeom prst="rect">
                        <a:avLst/>
                      </a:prstGeom>
                    </p:spPr>
                  </p:pic>
                </p:oleObj>
              </mc:Fallback>
            </mc:AlternateContent>
          </a:graphicData>
        </a:graphic>
      </p:graphicFrame>
      <p:sp>
        <p:nvSpPr>
          <p:cNvPr id="30" name="矩形 29"/>
          <p:cNvSpPr/>
          <p:nvPr/>
        </p:nvSpPr>
        <p:spPr>
          <a:xfrm>
            <a:off x="694606" y="4543018"/>
            <a:ext cx="10768162" cy="738664"/>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h</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m</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574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Nipic_22036653_20220423160823876"/>
          <p:cNvPicPr>
            <a:picLocks noChangeAspect="1"/>
          </p:cNvPicPr>
          <p:nvPr/>
        </p:nvPicPr>
        <p:blipFill>
          <a:blip r:embed="rId2"/>
          <a:stretch>
            <a:fillRect/>
          </a:stretch>
        </p:blipFill>
        <p:spPr>
          <a:xfrm>
            <a:off x="7273608" y="2046605"/>
            <a:ext cx="4916805" cy="2766060"/>
          </a:xfrm>
          <a:prstGeom prst="rect">
            <a:avLst/>
          </a:prstGeom>
        </p:spPr>
      </p:pic>
      <p:sp>
        <p:nvSpPr>
          <p:cNvPr id="14" name="矩形 13"/>
          <p:cNvSpPr/>
          <p:nvPr/>
        </p:nvSpPr>
        <p:spPr>
          <a:xfrm flipV="1">
            <a:off x="7272338" y="2046605"/>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矩形 24"/>
          <p:cNvSpPr/>
          <p:nvPr/>
        </p:nvSpPr>
        <p:spPr>
          <a:xfrm>
            <a:off x="389206" y="621482"/>
            <a:ext cx="11412000" cy="464740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广州市高二期末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在一次</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水火箭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比赛中，某小组利用废弃的饮料瓶来制作箭体。发射时，先灌入水，再用打气筒充入空气，到达一定的压力后发射升空。若某次发射过程中，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时间内箭体受到的平均反冲力约为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 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，喷射的水流速度约为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m/s</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该过程中喷射的水的质量约为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A.0.04 kg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B.0.12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kg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C.0.30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kg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D.1.2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kg</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圆角矩形 22">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4" name="圆角矩形 23">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92391" name="Picture 231" descr="YJ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71470" y="2746425"/>
            <a:ext cx="3129764" cy="208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4"/>
          <p:cNvSpPr txBox="1"/>
          <p:nvPr/>
        </p:nvSpPr>
        <p:spPr>
          <a:xfrm>
            <a:off x="252398" y="3914321"/>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411832113"/>
              </p:ext>
            </p:extLst>
          </p:nvPr>
        </p:nvGraphicFramePr>
        <p:xfrm>
          <a:off x="885825" y="822048"/>
          <a:ext cx="10418762" cy="2992437"/>
        </p:xfrm>
        <a:graphic>
          <a:graphicData uri="http://schemas.openxmlformats.org/presentationml/2006/ole">
            <mc:AlternateContent xmlns:mc="http://schemas.openxmlformats.org/markup-compatibility/2006">
              <mc:Choice xmlns:v="urn:schemas-microsoft-com:vml" Requires="v">
                <p:oleObj spid="_x0000_s59877" name="文档" r:id="rId4" imgW="10419478" imgH="2992288" progId="Word.Document.12">
                  <p:embed/>
                </p:oleObj>
              </mc:Choice>
              <mc:Fallback>
                <p:oleObj name="文档" r:id="rId4" imgW="10419478" imgH="2992288" progId="Word.Document.12">
                  <p:embed/>
                  <p:pic>
                    <p:nvPicPr>
                      <p:cNvPr id="0" name=""/>
                      <p:cNvPicPr/>
                      <p:nvPr/>
                    </p:nvPicPr>
                    <p:blipFill>
                      <a:blip r:embed="rId5"/>
                      <a:stretch>
                        <a:fillRect/>
                      </a:stretch>
                    </p:blipFill>
                    <p:spPr>
                      <a:xfrm>
                        <a:off x="885825" y="822048"/>
                        <a:ext cx="10418762" cy="2992437"/>
                      </a:xfrm>
                      <a:prstGeom prst="rect">
                        <a:avLst/>
                      </a:prstGeom>
                    </p:spPr>
                  </p:pic>
                </p:oleObj>
              </mc:Fallback>
            </mc:AlternateContent>
          </a:graphicData>
        </a:graphic>
      </p:graphicFrame>
      <p:sp>
        <p:nvSpPr>
          <p:cNvPr id="17" name="圆角矩形 16">
            <a:hlinkClick r:id="rId6"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8"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9" action="ppaction://hlinksldjump"/>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10"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11"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4"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5"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6"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7"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8"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9" name="圆角矩形 28">
            <a:hlinkClick r:id="rId19"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0" name="圆角矩形 29">
            <a:hlinkClick r:id="rId20"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8" name="组合 27"/>
          <p:cNvGrpSpPr/>
          <p:nvPr/>
        </p:nvGrpSpPr>
        <p:grpSpPr>
          <a:xfrm>
            <a:off x="471041" y="406252"/>
            <a:ext cx="11248331" cy="5687838"/>
            <a:chOff x="471835" y="934424"/>
            <a:chExt cx="11248331" cy="5687838"/>
          </a:xfrm>
        </p:grpSpPr>
        <p:sp>
          <p:nvSpPr>
            <p:cNvPr id="39" name="圆角矩形 38"/>
            <p:cNvSpPr/>
            <p:nvPr/>
          </p:nvSpPr>
          <p:spPr>
            <a:xfrm>
              <a:off x="471835" y="1094414"/>
              <a:ext cx="11248331" cy="5527848"/>
            </a:xfrm>
            <a:prstGeom prst="roundRect">
              <a:avLst>
                <a:gd name="adj" fmla="val 316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0" name="图片 39"/>
            <p:cNvPicPr>
              <a:picLocks noChangeAspect="1"/>
            </p:cNvPicPr>
            <p:nvPr/>
          </p:nvPicPr>
          <p:blipFill>
            <a:blip r:embed="rId21"/>
            <a:stretch>
              <a:fillRect/>
            </a:stretch>
          </p:blipFill>
          <p:spPr>
            <a:xfrm>
              <a:off x="850294" y="934424"/>
              <a:ext cx="695238" cy="314286"/>
            </a:xfrm>
            <a:prstGeom prst="rect">
              <a:avLst/>
            </a:prstGeom>
          </p:spPr>
        </p:pic>
        <p:sp>
          <p:nvSpPr>
            <p:cNvPr id="41" name="文本框 4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43" name="Picture 231" descr="YJ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30324" y="3718042"/>
            <a:ext cx="3129764" cy="208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4" name="圆角矩形 2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3974752767"/>
              </p:ext>
            </p:extLst>
          </p:nvPr>
        </p:nvGraphicFramePr>
        <p:xfrm>
          <a:off x="549275" y="3149600"/>
          <a:ext cx="8015288" cy="2327275"/>
        </p:xfrm>
        <a:graphic>
          <a:graphicData uri="http://schemas.openxmlformats.org/presentationml/2006/ole">
            <mc:AlternateContent xmlns:mc="http://schemas.openxmlformats.org/markup-compatibility/2006">
              <mc:Choice xmlns:v="urn:schemas-microsoft-com:vml" Requires="v">
                <p:oleObj spid="_x0000_s123909" name="文档" r:id="rId19" imgW="8128922" imgH="2367962" progId="Word.Document.12">
                  <p:embed/>
                </p:oleObj>
              </mc:Choice>
              <mc:Fallback>
                <p:oleObj name="文档" r:id="rId19" imgW="8128922" imgH="2367962" progId="Word.Document.12">
                  <p:embed/>
                  <p:pic>
                    <p:nvPicPr>
                      <p:cNvPr id="0" name=""/>
                      <p:cNvPicPr/>
                      <p:nvPr/>
                    </p:nvPicPr>
                    <p:blipFill>
                      <a:blip r:embed="rId20"/>
                      <a:stretch>
                        <a:fillRect/>
                      </a:stretch>
                    </p:blipFill>
                    <p:spPr>
                      <a:xfrm>
                        <a:off x="549275" y="3149600"/>
                        <a:ext cx="8015288" cy="2327275"/>
                      </a:xfrm>
                      <a:prstGeom prst="rect">
                        <a:avLst/>
                      </a:prstGeom>
                    </p:spPr>
                  </p:pic>
                </p:oleObj>
              </mc:Fallback>
            </mc:AlternateContent>
          </a:graphicData>
        </a:graphic>
      </p:graphicFrame>
      <p:sp>
        <p:nvSpPr>
          <p:cNvPr id="27" name="矩形 26"/>
          <p:cNvSpPr/>
          <p:nvPr/>
        </p:nvSpPr>
        <p:spPr>
          <a:xfrm>
            <a:off x="389206" y="469491"/>
            <a:ext cx="11412000" cy="263422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如图所示，光滑水平面上静置一质量为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的木块，由一轻弹簧连在墙上，有一质量为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的子弹以速度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水平射入木块并留在其中，当木块第一次回到原来位置的过程中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弹簧始终在弹性限度内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，墙对弹簧的冲量大小为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3906" name="Picture 2" descr="1-179"/>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0351" y="3357786"/>
            <a:ext cx="3776553" cy="8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4"/>
          <p:cNvSpPr txBox="1"/>
          <p:nvPr/>
        </p:nvSpPr>
        <p:spPr>
          <a:xfrm>
            <a:off x="3725383" y="430405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5839203"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270055"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4" action="ppaction://hlinksldjump"/>
          </p:cNvPr>
          <p:cNvSpPr/>
          <p:nvPr/>
        </p:nvSpPr>
        <p:spPr>
          <a:xfrm>
            <a:off x="6700907"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1" name="圆角矩形 30">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41" name="组合 40"/>
          <p:cNvGrpSpPr/>
          <p:nvPr/>
        </p:nvGrpSpPr>
        <p:grpSpPr>
          <a:xfrm>
            <a:off x="471041" y="333450"/>
            <a:ext cx="11248331" cy="5688632"/>
            <a:chOff x="471835" y="934424"/>
            <a:chExt cx="11248331" cy="5688632"/>
          </a:xfrm>
        </p:grpSpPr>
        <p:sp>
          <p:nvSpPr>
            <p:cNvPr id="42" name="圆角矩形 41"/>
            <p:cNvSpPr/>
            <p:nvPr/>
          </p:nvSpPr>
          <p:spPr>
            <a:xfrm>
              <a:off x="471835" y="1094414"/>
              <a:ext cx="11248331" cy="5528642"/>
            </a:xfrm>
            <a:prstGeom prst="roundRect">
              <a:avLst>
                <a:gd name="adj" fmla="val 302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3" name="图片 42"/>
            <p:cNvPicPr>
              <a:picLocks noChangeAspect="1"/>
            </p:cNvPicPr>
            <p:nvPr/>
          </p:nvPicPr>
          <p:blipFill>
            <a:blip r:embed="rId18"/>
            <a:stretch>
              <a:fillRect/>
            </a:stretch>
          </p:blipFill>
          <p:spPr>
            <a:xfrm>
              <a:off x="850294" y="934424"/>
              <a:ext cx="695238" cy="314286"/>
            </a:xfrm>
            <a:prstGeom prst="rect">
              <a:avLst/>
            </a:prstGeom>
          </p:spPr>
        </p:pic>
        <p:sp>
          <p:nvSpPr>
            <p:cNvPr id="44" name="文本框 4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5" name="矩形 44"/>
          <p:cNvSpPr/>
          <p:nvPr/>
        </p:nvSpPr>
        <p:spPr>
          <a:xfrm>
            <a:off x="605206" y="655009"/>
            <a:ext cx="10980000" cy="5262979"/>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由于子弹射入木块的时间极短，系统的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动量</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守恒</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，取向右为正方向，根据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动量守恒定律</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。从弹簧被压缩到木块第一次回到原来的位置过程中，系统速度大小不变，方向改变，对木块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含子弹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，根据动量定理得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。由于弹簧的质量不计，则墙对弹簧的弹力等于弹簧对木块的弹力，所</a:t>
            </a:r>
            <a:r>
              <a:rPr lang="zh-CN" altLang="zh-CN" sz="2800" kern="100" spc="60" dirty="0">
                <a:latin typeface="Times New Roman" panose="02020603050405020304" pitchFamily="18" charset="0"/>
                <a:ea typeface="楷体_GB2312" panose="02010609030101010101" pitchFamily="49" charset="-122"/>
                <a:cs typeface="Times New Roman" panose="02020603050405020304" pitchFamily="18" charset="0"/>
              </a:rPr>
              <a:t>以墙对弹簧的冲量大小等于弹簧对木块的冲量大小，为</a:t>
            </a:r>
            <a:r>
              <a:rPr lang="en-US" altLang="zh-CN" sz="2800" kern="100" spc="6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spc="6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spc="6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spc="6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spc="6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spc="6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7" name="对象 46"/>
          <p:cNvGraphicFramePr>
            <a:graphicFrameLocks noChangeAspect="1"/>
          </p:cNvGraphicFramePr>
          <p:nvPr>
            <p:extLst>
              <p:ext uri="{D42A27DB-BD31-4B8C-83A1-F6EECF244321}">
                <p14:modId xmlns:p14="http://schemas.microsoft.com/office/powerpoint/2010/main" val="3088705263"/>
              </p:ext>
            </p:extLst>
          </p:nvPr>
        </p:nvGraphicFramePr>
        <p:xfrm>
          <a:off x="4880823" y="1846685"/>
          <a:ext cx="1882775" cy="1068388"/>
        </p:xfrm>
        <a:graphic>
          <a:graphicData uri="http://schemas.openxmlformats.org/presentationml/2006/ole">
            <mc:AlternateContent xmlns:mc="http://schemas.openxmlformats.org/markup-compatibility/2006">
              <mc:Choice xmlns:v="urn:schemas-microsoft-com:vml" Requires="v">
                <p:oleObj spid="_x0000_s60897" name="文档" r:id="rId20" imgW="1883051" imgH="1070184" progId="Word.Document.12">
                  <p:embed/>
                </p:oleObj>
              </mc:Choice>
              <mc:Fallback>
                <p:oleObj name="文档" r:id="rId20" imgW="1883051" imgH="1070184" progId="Word.Document.12">
                  <p:embed/>
                  <p:pic>
                    <p:nvPicPr>
                      <p:cNvPr id="0" name=""/>
                      <p:cNvPicPr/>
                      <p:nvPr/>
                    </p:nvPicPr>
                    <p:blipFill>
                      <a:blip r:embed="rId21"/>
                      <a:stretch>
                        <a:fillRect/>
                      </a:stretch>
                    </p:blipFill>
                    <p:spPr>
                      <a:xfrm>
                        <a:off x="4880823" y="1846685"/>
                        <a:ext cx="1882775" cy="1068388"/>
                      </a:xfrm>
                      <a:prstGeom prst="rect">
                        <a:avLst/>
                      </a:prstGeom>
                    </p:spPr>
                  </p:pic>
                </p:oleObj>
              </mc:Fallback>
            </mc:AlternateContent>
          </a:graphicData>
        </a:graphic>
      </p:graphicFrame>
      <p:graphicFrame>
        <p:nvGraphicFramePr>
          <p:cNvPr id="48" name="对象 47"/>
          <p:cNvGraphicFramePr>
            <a:graphicFrameLocks noChangeAspect="1"/>
          </p:cNvGraphicFramePr>
          <p:nvPr>
            <p:extLst>
              <p:ext uri="{D42A27DB-BD31-4B8C-83A1-F6EECF244321}">
                <p14:modId xmlns:p14="http://schemas.microsoft.com/office/powerpoint/2010/main" val="1931768152"/>
              </p:ext>
            </p:extLst>
          </p:nvPr>
        </p:nvGraphicFramePr>
        <p:xfrm>
          <a:off x="9211463" y="3141762"/>
          <a:ext cx="1882775" cy="1068388"/>
        </p:xfrm>
        <a:graphic>
          <a:graphicData uri="http://schemas.openxmlformats.org/presentationml/2006/ole">
            <mc:AlternateContent xmlns:mc="http://schemas.openxmlformats.org/markup-compatibility/2006">
              <mc:Choice xmlns:v="urn:schemas-microsoft-com:vml" Requires="v">
                <p:oleObj spid="_x0000_s60898" name="文档" r:id="rId23" imgW="1883051" imgH="1071626" progId="Word.Document.12">
                  <p:embed/>
                </p:oleObj>
              </mc:Choice>
              <mc:Fallback>
                <p:oleObj name="文档" r:id="rId23" imgW="1883051" imgH="1071626" progId="Word.Document.12">
                  <p:embed/>
                  <p:pic>
                    <p:nvPicPr>
                      <p:cNvPr id="0" name=""/>
                      <p:cNvPicPr/>
                      <p:nvPr/>
                    </p:nvPicPr>
                    <p:blipFill>
                      <a:blip r:embed="rId24"/>
                      <a:stretch>
                        <a:fillRect/>
                      </a:stretch>
                    </p:blipFill>
                    <p:spPr>
                      <a:xfrm>
                        <a:off x="9211463" y="3141762"/>
                        <a:ext cx="1882775" cy="1068388"/>
                      </a:xfrm>
                      <a:prstGeom prst="rect">
                        <a:avLst/>
                      </a:prstGeom>
                    </p:spPr>
                  </p:pic>
                </p:oleObj>
              </mc:Fallback>
            </mc:AlternateContent>
          </a:graphicData>
        </a:graphic>
      </p:graphicFrame>
      <p:pic>
        <p:nvPicPr>
          <p:cNvPr id="49" name="Picture 2" descr="1-179"/>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9699" y="877405"/>
            <a:ext cx="3593260" cy="82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nodeType="withEffect">
                                  <p:stCondLst>
                                    <p:cond delay="0"/>
                                  </p:stCondLst>
                                  <p:childTnLst>
                                    <p:set>
                                      <p:cBhvr>
                                        <p:cTn id="9" dur="1" fill="hold">
                                          <p:stCondLst>
                                            <p:cond delay="0"/>
                                          </p:stCondLst>
                                        </p:cTn>
                                        <p:tgtEl>
                                          <p:spTgt spid="45">
                                            <p:txEl>
                                              <p:pRg st="0" end="0"/>
                                            </p:txEl>
                                          </p:spTgt>
                                        </p:tgtEl>
                                        <p:attrNameLst>
                                          <p:attrName>style.visibility</p:attrName>
                                        </p:attrNameLst>
                                      </p:cBhvr>
                                      <p:to>
                                        <p:strVal val="visible"/>
                                      </p:to>
                                    </p:set>
                                    <p:animEffect transition="in" filter="blinds(horizontal)">
                                      <p:cBhvr>
                                        <p:cTn id="10" dur="500"/>
                                        <p:tgtEl>
                                          <p:spTgt spid="4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5">
                                            <p:txEl>
                                              <p:pRg st="1" end="1"/>
                                            </p:txEl>
                                          </p:spTgt>
                                        </p:tgtEl>
                                        <p:attrNameLst>
                                          <p:attrName>style.visibility</p:attrName>
                                        </p:attrNameLst>
                                      </p:cBhvr>
                                      <p:to>
                                        <p:strVal val="visible"/>
                                      </p:to>
                                    </p:set>
                                    <p:animEffect transition="in" filter="blinds(horizontal)">
                                      <p:cBhvr>
                                        <p:cTn id="13" dur="500"/>
                                        <p:tgtEl>
                                          <p:spTgt spid="4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5">
                                            <p:txEl>
                                              <p:pRg st="2" end="2"/>
                                            </p:txEl>
                                          </p:spTgt>
                                        </p:tgtEl>
                                        <p:attrNameLst>
                                          <p:attrName>style.visibility</p:attrName>
                                        </p:attrNameLst>
                                      </p:cBhvr>
                                      <p:to>
                                        <p:strVal val="visible"/>
                                      </p:to>
                                    </p:set>
                                    <p:animEffect transition="in" filter="blinds(horizontal)">
                                      <p:cBhvr>
                                        <p:cTn id="16" dur="500"/>
                                        <p:tgtEl>
                                          <p:spTgt spid="4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par>
                                <p:cTn id="20" presetID="3" presetClass="entr" presetSubtype="1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par>
                                <p:cTn id="23" presetID="3" presetClass="entr" presetSubtype="1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linds(horizont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CFF3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FF3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FF3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4485</Words>
  <Application>Microsoft Office PowerPoint</Application>
  <PresentationFormat>自定义</PresentationFormat>
  <Paragraphs>925</Paragraphs>
  <Slides>51</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7" baseType="lpstr">
      <vt:lpstr>DOUYU Font</vt:lpstr>
      <vt:lpstr>方正中等线简体</vt:lpstr>
      <vt:lpstr>黑体</vt:lpstr>
      <vt:lpstr>华文黑体</vt:lpstr>
      <vt:lpstr>华文细黑</vt:lpstr>
      <vt:lpstr>楷体_GB2312</vt:lpstr>
      <vt:lpstr>宋体</vt:lpstr>
      <vt:lpstr>宋体-方正超大字符集</vt:lpstr>
      <vt:lpstr>微软雅黑</vt:lpstr>
      <vt:lpstr>Arial</vt:lpstr>
      <vt:lpstr>Book Antiqua</vt:lpstr>
      <vt:lpstr>Calibri</vt:lpstr>
      <vt:lpstr>Courier New</vt:lpstr>
      <vt:lpstr>Times New Roman</vt: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6764</cp:revision>
  <dcterms:created xsi:type="dcterms:W3CDTF">2014-11-27T01:03:00Z</dcterms:created>
  <dcterms:modified xsi:type="dcterms:W3CDTF">2024-04-25T07:58:36Z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