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290" r:id="rId2"/>
    <p:sldId id="1910" r:id="rId3"/>
    <p:sldId id="2306" r:id="rId4"/>
    <p:sldId id="1911" r:id="rId5"/>
    <p:sldId id="2307" r:id="rId6"/>
    <p:sldId id="1912" r:id="rId7"/>
    <p:sldId id="2308" r:id="rId8"/>
    <p:sldId id="1913" r:id="rId9"/>
    <p:sldId id="2254" r:id="rId10"/>
    <p:sldId id="1914" r:id="rId11"/>
    <p:sldId id="2309" r:id="rId12"/>
    <p:sldId id="2422" r:id="rId13"/>
    <p:sldId id="1920" r:id="rId14"/>
    <p:sldId id="2255" r:id="rId15"/>
    <p:sldId id="1922" r:id="rId16"/>
    <p:sldId id="2155" r:id="rId17"/>
    <p:sldId id="1924" r:id="rId18"/>
    <p:sldId id="2310" r:id="rId19"/>
    <p:sldId id="1926" r:id="rId20"/>
    <p:sldId id="2134" r:id="rId21"/>
    <p:sldId id="2424" r:id="rId22"/>
    <p:sldId id="2037" r:id="rId23"/>
    <p:sldId id="2437" r:id="rId24"/>
    <p:sldId id="2244" r:id="rId25"/>
    <p:sldId id="2438" r:id="rId26"/>
    <p:sldId id="2039" r:id="rId27"/>
    <p:sldId id="2413" r:id="rId28"/>
    <p:sldId id="2426" r:id="rId29"/>
    <p:sldId id="2041" r:id="rId30"/>
    <p:sldId id="2402" r:id="rId31"/>
    <p:sldId id="2427" r:id="rId32"/>
    <p:sldId id="2428" r:id="rId33"/>
    <p:sldId id="2429" r:id="rId34"/>
    <p:sldId id="2430" r:id="rId35"/>
    <p:sldId id="2304" r:id="rId36"/>
    <p:sldId id="2431" r:id="rId37"/>
    <p:sldId id="2387" r:id="rId38"/>
    <p:sldId id="2432" r:id="rId39"/>
    <p:sldId id="2311" r:id="rId40"/>
    <p:sldId id="2405" r:id="rId41"/>
    <p:sldId id="2439" r:id="rId42"/>
    <p:sldId id="2433" r:id="rId43"/>
    <p:sldId id="2434" r:id="rId44"/>
    <p:sldId id="2312" r:id="rId45"/>
    <p:sldId id="2440" r:id="rId46"/>
    <p:sldId id="2319" r:id="rId47"/>
    <p:sldId id="2441" r:id="rId48"/>
    <p:sldId id="2443" r:id="rId49"/>
    <p:sldId id="2171" r:id="rId50"/>
  </p:sldIdLst>
  <p:sldSz cx="12190413" cy="6859588"/>
  <p:notesSz cx="6858000" cy="9144000"/>
  <p:custDataLst>
    <p:tags r:id="rId53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pos="1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2752A0"/>
    <a:srgbClr val="495666"/>
    <a:srgbClr val="044491"/>
    <a:srgbClr val="0070C0"/>
    <a:srgbClr val="384556"/>
    <a:srgbClr val="F2F2F2"/>
    <a:srgbClr val="C00000"/>
    <a:srgbClr val="14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5" autoAdjust="0"/>
    <p:restoredTop sz="96318" autoAdjust="0"/>
  </p:normalViewPr>
  <p:slideViewPr>
    <p:cSldViewPr showGuides="1">
      <p:cViewPr>
        <p:scale>
          <a:sx n="75" d="100"/>
          <a:sy n="75" d="100"/>
        </p:scale>
        <p:origin x="317" y="216"/>
      </p:cViewPr>
      <p:guideLst>
        <p:guide orient="horz" pos="1265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94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4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package" Target="../embeddings/Microsoft_Word___2.docx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5.xml"/><Relationship Id="rId10" Type="http://schemas.openxmlformats.org/officeDocument/2006/relationships/slide" Target="slide17.xml"/><Relationship Id="rId19" Type="http://schemas.openxmlformats.org/officeDocument/2006/relationships/image" Target="../media/image9.emf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slide" Target="slide44.xml"/><Relationship Id="rId3" Type="http://schemas.openxmlformats.org/officeDocument/2006/relationships/slide" Target="slide2.xml"/><Relationship Id="rId21" Type="http://schemas.openxmlformats.org/officeDocument/2006/relationships/package" Target="../embeddings/Microsoft_Word___4.docx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5.xml"/><Relationship Id="rId23" Type="http://schemas.openxmlformats.org/officeDocument/2006/relationships/image" Target="../media/image10.png"/><Relationship Id="rId10" Type="http://schemas.openxmlformats.org/officeDocument/2006/relationships/slide" Target="slide17.xml"/><Relationship Id="rId19" Type="http://schemas.openxmlformats.org/officeDocument/2006/relationships/package" Target="../embeddings/Microsoft_Word___3.docx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Relationship Id="rId2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18" Type="http://schemas.openxmlformats.org/officeDocument/2006/relationships/image" Target="../media/image10.png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slide" Target="slide44.xml"/><Relationship Id="rId2" Type="http://schemas.openxmlformats.org/officeDocument/2006/relationships/slide" Target="slide2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image" Target="../media/image4.png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13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image" Target="../media/image13.png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20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5.xml"/><Relationship Id="rId10" Type="http://schemas.openxmlformats.org/officeDocument/2006/relationships/slide" Target="slide17.xml"/><Relationship Id="rId19" Type="http://schemas.openxmlformats.org/officeDocument/2006/relationships/package" Target="../embeddings/Microsoft_Word___5.docx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15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slide" Target="slide44.xml"/><Relationship Id="rId3" Type="http://schemas.openxmlformats.org/officeDocument/2006/relationships/slide" Target="slide2.xml"/><Relationship Id="rId21" Type="http://schemas.openxmlformats.org/officeDocument/2006/relationships/image" Target="../media/image15.png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5.xml"/><Relationship Id="rId20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image" Target="../media/image4.png"/><Relationship Id="rId10" Type="http://schemas.openxmlformats.org/officeDocument/2006/relationships/slide" Target="slide17.xml"/><Relationship Id="rId19" Type="http://schemas.openxmlformats.org/officeDocument/2006/relationships/package" Target="../embeddings/Microsoft_Word___6.docx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17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18" Type="http://schemas.openxmlformats.org/officeDocument/2006/relationships/image" Target="../media/image17.png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slide" Target="slide44.xml"/><Relationship Id="rId2" Type="http://schemas.openxmlformats.org/officeDocument/2006/relationships/slide" Target="slide2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5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9.xml"/><Relationship Id="rId18" Type="http://schemas.openxmlformats.org/officeDocument/2006/relationships/slide" Target="slide39.xml"/><Relationship Id="rId3" Type="http://schemas.openxmlformats.org/officeDocument/2006/relationships/package" Target="../embeddings/Microsoft_Word___7.docx"/><Relationship Id="rId7" Type="http://schemas.openxmlformats.org/officeDocument/2006/relationships/slide" Target="slide6.xml"/><Relationship Id="rId12" Type="http://schemas.openxmlformats.org/officeDocument/2006/relationships/slide" Target="slide17.xml"/><Relationship Id="rId17" Type="http://schemas.openxmlformats.org/officeDocument/2006/relationships/slide" Target="slide3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9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6.v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5" Type="http://schemas.openxmlformats.org/officeDocument/2006/relationships/slide" Target="slide26.xml"/><Relationship Id="rId10" Type="http://schemas.openxmlformats.org/officeDocument/2006/relationships/slide" Target="slide13.xml"/><Relationship Id="rId19" Type="http://schemas.openxmlformats.org/officeDocument/2006/relationships/slide" Target="slide44.xml"/><Relationship Id="rId4" Type="http://schemas.openxmlformats.org/officeDocument/2006/relationships/image" Target="../media/image18.emf"/><Relationship Id="rId9" Type="http://schemas.openxmlformats.org/officeDocument/2006/relationships/slide" Target="slide10.xml"/><Relationship Id="rId1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3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2.xml"/><Relationship Id="rId18" Type="http://schemas.openxmlformats.org/officeDocument/2006/relationships/slide" Target="slide44.xml"/><Relationship Id="rId3" Type="http://schemas.openxmlformats.org/officeDocument/2006/relationships/image" Target="../media/image4.png"/><Relationship Id="rId21" Type="http://schemas.openxmlformats.org/officeDocument/2006/relationships/package" Target="../embeddings/Microsoft_Word___9.docx"/><Relationship Id="rId7" Type="http://schemas.openxmlformats.org/officeDocument/2006/relationships/slide" Target="slide8.xml"/><Relationship Id="rId12" Type="http://schemas.openxmlformats.org/officeDocument/2006/relationships/slide" Target="slide19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5.xml"/><Relationship Id="rId20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29.xml"/><Relationship Id="rId23" Type="http://schemas.openxmlformats.org/officeDocument/2006/relationships/image" Target="../media/image22.png"/><Relationship Id="rId10" Type="http://schemas.openxmlformats.org/officeDocument/2006/relationships/slide" Target="slide15.xml"/><Relationship Id="rId19" Type="http://schemas.openxmlformats.org/officeDocument/2006/relationships/package" Target="../embeddings/Microsoft_Word___8.docx"/><Relationship Id="rId4" Type="http://schemas.openxmlformats.org/officeDocument/2006/relationships/slide" Target="slide2.xml"/><Relationship Id="rId9" Type="http://schemas.openxmlformats.org/officeDocument/2006/relationships/slide" Target="slide13.xml"/><Relationship Id="rId14" Type="http://schemas.openxmlformats.org/officeDocument/2006/relationships/slide" Target="slide26.xml"/><Relationship Id="rId22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2.xml"/><Relationship Id="rId18" Type="http://schemas.openxmlformats.org/officeDocument/2006/relationships/slide" Target="slide44.xml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slide" Target="slide8.xml"/><Relationship Id="rId12" Type="http://schemas.openxmlformats.org/officeDocument/2006/relationships/slide" Target="slide19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5.xml"/><Relationship Id="rId20" Type="http://schemas.openxmlformats.org/officeDocument/2006/relationships/image" Target="../media/image23.emf"/><Relationship Id="rId1" Type="http://schemas.openxmlformats.org/officeDocument/2006/relationships/vmlDrawing" Target="../drawings/vmlDrawing8.v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29.xml"/><Relationship Id="rId10" Type="http://schemas.openxmlformats.org/officeDocument/2006/relationships/slide" Target="slide15.xml"/><Relationship Id="rId19" Type="http://schemas.openxmlformats.org/officeDocument/2006/relationships/package" Target="../embeddings/Microsoft_Word___10.docx"/><Relationship Id="rId4" Type="http://schemas.openxmlformats.org/officeDocument/2006/relationships/slide" Target="slide2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24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24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slide" Target="slide44.xml"/><Relationship Id="rId3" Type="http://schemas.openxmlformats.org/officeDocument/2006/relationships/slide" Target="slide2.xml"/><Relationship Id="rId21" Type="http://schemas.openxmlformats.org/officeDocument/2006/relationships/image" Target="../media/image25.emf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5.xml"/><Relationship Id="rId20" Type="http://schemas.openxmlformats.org/officeDocument/2006/relationships/package" Target="../embeddings/Microsoft_Word___11.docx"/><Relationship Id="rId1" Type="http://schemas.openxmlformats.org/officeDocument/2006/relationships/vmlDrawing" Target="../drawings/vmlDrawing9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image" Target="../media/image4.png"/><Relationship Id="rId10" Type="http://schemas.openxmlformats.org/officeDocument/2006/relationships/slide" Target="slide17.xml"/><Relationship Id="rId19" Type="http://schemas.openxmlformats.org/officeDocument/2006/relationships/image" Target="../media/image24.png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slide" Target="slide44.xml"/><Relationship Id="rId3" Type="http://schemas.openxmlformats.org/officeDocument/2006/relationships/slide" Target="slide2.xml"/><Relationship Id="rId21" Type="http://schemas.openxmlformats.org/officeDocument/2006/relationships/image" Target="../media/image26.emf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5.xml"/><Relationship Id="rId20" Type="http://schemas.openxmlformats.org/officeDocument/2006/relationships/package" Target="../embeddings/Microsoft_Word___12.docx"/><Relationship Id="rId1" Type="http://schemas.openxmlformats.org/officeDocument/2006/relationships/vmlDrawing" Target="../drawings/vmlDrawing10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image" Target="../media/image4.png"/><Relationship Id="rId10" Type="http://schemas.openxmlformats.org/officeDocument/2006/relationships/slide" Target="slide17.xml"/><Relationship Id="rId19" Type="http://schemas.openxmlformats.org/officeDocument/2006/relationships/image" Target="../media/image24.png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18" Type="http://schemas.openxmlformats.org/officeDocument/2006/relationships/image" Target="../media/image28.png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27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19" Type="http://schemas.openxmlformats.org/officeDocument/2006/relationships/image" Target="../media/image29.png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18" Type="http://schemas.openxmlformats.org/officeDocument/2006/relationships/image" Target="../media/image27.png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4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19" Type="http://schemas.openxmlformats.org/officeDocument/2006/relationships/image" Target="../media/image28.png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package" Target="../embeddings/Microsoft_Word___14.docx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5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20" Type="http://schemas.openxmlformats.org/officeDocument/2006/relationships/image" Target="../media/image30.emf"/><Relationship Id="rId1" Type="http://schemas.openxmlformats.org/officeDocument/2006/relationships/vmlDrawing" Target="../drawings/vmlDrawing11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24" Type="http://schemas.openxmlformats.org/officeDocument/2006/relationships/image" Target="../media/image28.png"/><Relationship Id="rId5" Type="http://schemas.openxmlformats.org/officeDocument/2006/relationships/slide" Target="slide6.xml"/><Relationship Id="rId15" Type="http://schemas.openxmlformats.org/officeDocument/2006/relationships/slide" Target="slide35.xml"/><Relationship Id="rId23" Type="http://schemas.openxmlformats.org/officeDocument/2006/relationships/image" Target="../media/image27.png"/><Relationship Id="rId10" Type="http://schemas.openxmlformats.org/officeDocument/2006/relationships/slide" Target="slide17.xml"/><Relationship Id="rId19" Type="http://schemas.openxmlformats.org/officeDocument/2006/relationships/package" Target="../embeddings/Microsoft_Word___13.docx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Relationship Id="rId22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32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18" Type="http://schemas.openxmlformats.org/officeDocument/2006/relationships/image" Target="../media/image3.png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slide" Target="slide44.xml"/><Relationship Id="rId2" Type="http://schemas.openxmlformats.org/officeDocument/2006/relationships/slide" Target="slide2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5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18" Type="http://schemas.openxmlformats.org/officeDocument/2006/relationships/image" Target="../media/image32.png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4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32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9.xml"/><Relationship Id="rId18" Type="http://schemas.openxmlformats.org/officeDocument/2006/relationships/slide" Target="slide39.xml"/><Relationship Id="rId26" Type="http://schemas.openxmlformats.org/officeDocument/2006/relationships/image" Target="../media/image36.emf"/><Relationship Id="rId3" Type="http://schemas.openxmlformats.org/officeDocument/2006/relationships/package" Target="../embeddings/Microsoft_Word___15.docx"/><Relationship Id="rId21" Type="http://schemas.openxmlformats.org/officeDocument/2006/relationships/package" Target="../embeddings/Microsoft_Word___16.docx"/><Relationship Id="rId7" Type="http://schemas.openxmlformats.org/officeDocument/2006/relationships/slide" Target="slide6.xml"/><Relationship Id="rId12" Type="http://schemas.openxmlformats.org/officeDocument/2006/relationships/slide" Target="slide17.xml"/><Relationship Id="rId17" Type="http://schemas.openxmlformats.org/officeDocument/2006/relationships/slide" Target="slide35.xml"/><Relationship Id="rId25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2.xml"/><Relationship Id="rId16" Type="http://schemas.openxmlformats.org/officeDocument/2006/relationships/slide" Target="slide29.xml"/><Relationship Id="rId20" Type="http://schemas.openxmlformats.org/officeDocument/2006/relationships/image" Target="../media/image4.png"/><Relationship Id="rId1" Type="http://schemas.openxmlformats.org/officeDocument/2006/relationships/vmlDrawing" Target="../drawings/vmlDrawing12.v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24" Type="http://schemas.openxmlformats.org/officeDocument/2006/relationships/image" Target="../media/image35.emf"/><Relationship Id="rId5" Type="http://schemas.openxmlformats.org/officeDocument/2006/relationships/slide" Target="slide2.xml"/><Relationship Id="rId15" Type="http://schemas.openxmlformats.org/officeDocument/2006/relationships/slide" Target="slide26.xml"/><Relationship Id="rId23" Type="http://schemas.openxmlformats.org/officeDocument/2006/relationships/package" Target="../embeddings/Microsoft_Word___17.docx"/><Relationship Id="rId10" Type="http://schemas.openxmlformats.org/officeDocument/2006/relationships/slide" Target="slide13.xml"/><Relationship Id="rId19" Type="http://schemas.openxmlformats.org/officeDocument/2006/relationships/slide" Target="slide44.xml"/><Relationship Id="rId4" Type="http://schemas.openxmlformats.org/officeDocument/2006/relationships/image" Target="../media/image33.emf"/><Relationship Id="rId9" Type="http://schemas.openxmlformats.org/officeDocument/2006/relationships/slide" Target="slide10.xml"/><Relationship Id="rId14" Type="http://schemas.openxmlformats.org/officeDocument/2006/relationships/slide" Target="slide22.xml"/><Relationship Id="rId22" Type="http://schemas.openxmlformats.org/officeDocument/2006/relationships/image" Target="../media/image34.emf"/><Relationship Id="rId27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image" Target="../media/image32.png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20" Type="http://schemas.openxmlformats.org/officeDocument/2006/relationships/image" Target="../media/image37.emf"/><Relationship Id="rId1" Type="http://schemas.openxmlformats.org/officeDocument/2006/relationships/vmlDrawing" Target="../drawings/vmlDrawing13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5.xml"/><Relationship Id="rId10" Type="http://schemas.openxmlformats.org/officeDocument/2006/relationships/slide" Target="slide17.xml"/><Relationship Id="rId19" Type="http://schemas.openxmlformats.org/officeDocument/2006/relationships/package" Target="../embeddings/Microsoft_Word___19.docx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package" Target="../embeddings/Microsoft_Word___20.docx"/><Relationship Id="rId3" Type="http://schemas.openxmlformats.org/officeDocument/2006/relationships/slide" Target="slide2.xml"/><Relationship Id="rId21" Type="http://schemas.openxmlformats.org/officeDocument/2006/relationships/image" Target="../media/image39.emf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20" Type="http://schemas.openxmlformats.org/officeDocument/2006/relationships/package" Target="../embeddings/Microsoft_Word___21.docx"/><Relationship Id="rId1" Type="http://schemas.openxmlformats.org/officeDocument/2006/relationships/vmlDrawing" Target="../drawings/vmlDrawing14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5.xml"/><Relationship Id="rId23" Type="http://schemas.openxmlformats.org/officeDocument/2006/relationships/image" Target="../media/image32.png"/><Relationship Id="rId10" Type="http://schemas.openxmlformats.org/officeDocument/2006/relationships/slide" Target="slide17.xml"/><Relationship Id="rId19" Type="http://schemas.openxmlformats.org/officeDocument/2006/relationships/image" Target="../media/image38.emf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Relationship Id="rId22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image" Target="../media/image41.png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20" Type="http://schemas.openxmlformats.org/officeDocument/2006/relationships/image" Target="../media/image40.emf"/><Relationship Id="rId1" Type="http://schemas.openxmlformats.org/officeDocument/2006/relationships/vmlDrawing" Target="../drawings/vmlDrawing15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5.xml"/><Relationship Id="rId10" Type="http://schemas.openxmlformats.org/officeDocument/2006/relationships/slide" Target="slide17.xml"/><Relationship Id="rId19" Type="http://schemas.openxmlformats.org/officeDocument/2006/relationships/package" Target="../embeddings/Microsoft_Word___22.docx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41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package" Target="../embeddings/Microsoft_Word___24.docx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20" Type="http://schemas.openxmlformats.org/officeDocument/2006/relationships/image" Target="../media/image42.emf"/><Relationship Id="rId1" Type="http://schemas.openxmlformats.org/officeDocument/2006/relationships/vmlDrawing" Target="../drawings/vmlDrawing16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24" Type="http://schemas.openxmlformats.org/officeDocument/2006/relationships/image" Target="../media/image44.png"/><Relationship Id="rId5" Type="http://schemas.openxmlformats.org/officeDocument/2006/relationships/slide" Target="slide6.xml"/><Relationship Id="rId15" Type="http://schemas.openxmlformats.org/officeDocument/2006/relationships/slide" Target="slide35.xml"/><Relationship Id="rId23" Type="http://schemas.openxmlformats.org/officeDocument/2006/relationships/image" Target="../media/image41.png"/><Relationship Id="rId10" Type="http://schemas.openxmlformats.org/officeDocument/2006/relationships/slide" Target="slide17.xml"/><Relationship Id="rId19" Type="http://schemas.openxmlformats.org/officeDocument/2006/relationships/package" Target="../embeddings/Microsoft_Word___23.docx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Relationship Id="rId22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package" Target="../embeddings/Microsoft_Word___26.docx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20" Type="http://schemas.openxmlformats.org/officeDocument/2006/relationships/image" Target="../media/image45.emf"/><Relationship Id="rId1" Type="http://schemas.openxmlformats.org/officeDocument/2006/relationships/vmlDrawing" Target="../drawings/vmlDrawing17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5.xml"/><Relationship Id="rId23" Type="http://schemas.openxmlformats.org/officeDocument/2006/relationships/image" Target="../media/image44.png"/><Relationship Id="rId10" Type="http://schemas.openxmlformats.org/officeDocument/2006/relationships/slide" Target="slide17.xml"/><Relationship Id="rId19" Type="http://schemas.openxmlformats.org/officeDocument/2006/relationships/package" Target="../embeddings/Microsoft_Word___25.docx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Relationship Id="rId22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package" Target="../embeddings/Microsoft_Word___27.docx"/><Relationship Id="rId3" Type="http://schemas.openxmlformats.org/officeDocument/2006/relationships/slide" Target="slide2.xml"/><Relationship Id="rId21" Type="http://schemas.openxmlformats.org/officeDocument/2006/relationships/image" Target="../media/image48.emf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20" Type="http://schemas.openxmlformats.org/officeDocument/2006/relationships/package" Target="../embeddings/Microsoft_Word___28.docx"/><Relationship Id="rId1" Type="http://schemas.openxmlformats.org/officeDocument/2006/relationships/vmlDrawing" Target="../drawings/vmlDrawing18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5.xml"/><Relationship Id="rId10" Type="http://schemas.openxmlformats.org/officeDocument/2006/relationships/slide" Target="slide17.xml"/><Relationship Id="rId19" Type="http://schemas.openxmlformats.org/officeDocument/2006/relationships/image" Target="../media/image47.emf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Relationship Id="rId2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5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package" Target="../embeddings/Microsoft_Word___30.docx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20" Type="http://schemas.openxmlformats.org/officeDocument/2006/relationships/image" Target="../media/image50.emf"/><Relationship Id="rId1" Type="http://schemas.openxmlformats.org/officeDocument/2006/relationships/vmlDrawing" Target="../drawings/vmlDrawing19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5.xml"/><Relationship Id="rId23" Type="http://schemas.openxmlformats.org/officeDocument/2006/relationships/image" Target="../media/image52.png"/><Relationship Id="rId10" Type="http://schemas.openxmlformats.org/officeDocument/2006/relationships/slide" Target="slide17.xml"/><Relationship Id="rId19" Type="http://schemas.openxmlformats.org/officeDocument/2006/relationships/package" Target="../embeddings/Microsoft_Word___29.docx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Relationship Id="rId22" Type="http://schemas.openxmlformats.org/officeDocument/2006/relationships/image" Target="../media/image5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image" Target="../media/image52.png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20" Type="http://schemas.openxmlformats.org/officeDocument/2006/relationships/image" Target="../media/image53.emf"/><Relationship Id="rId1" Type="http://schemas.openxmlformats.org/officeDocument/2006/relationships/vmlDrawing" Target="../drawings/vmlDrawing20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5.xml"/><Relationship Id="rId10" Type="http://schemas.openxmlformats.org/officeDocument/2006/relationships/slide" Target="slide17.xml"/><Relationship Id="rId19" Type="http://schemas.openxmlformats.org/officeDocument/2006/relationships/package" Target="../embeddings/Microsoft_Word___31.docx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package" Target="../embeddings/Microsoft_Word___32.docx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20" Type="http://schemas.openxmlformats.org/officeDocument/2006/relationships/image" Target="../media/image52.png"/><Relationship Id="rId1" Type="http://schemas.openxmlformats.org/officeDocument/2006/relationships/vmlDrawing" Target="../drawings/vmlDrawing21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5.xml"/><Relationship Id="rId10" Type="http://schemas.openxmlformats.org/officeDocument/2006/relationships/slide" Target="slide17.xml"/><Relationship Id="rId19" Type="http://schemas.openxmlformats.org/officeDocument/2006/relationships/image" Target="../media/image54.emf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package" Target="../embeddings/Microsoft_Word___34.docx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5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20" Type="http://schemas.openxmlformats.org/officeDocument/2006/relationships/image" Target="../media/image55.emf"/><Relationship Id="rId1" Type="http://schemas.openxmlformats.org/officeDocument/2006/relationships/vmlDrawing" Target="../drawings/vmlDrawing22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24" Type="http://schemas.openxmlformats.org/officeDocument/2006/relationships/image" Target="../media/image57.emf"/><Relationship Id="rId5" Type="http://schemas.openxmlformats.org/officeDocument/2006/relationships/slide" Target="slide6.xml"/><Relationship Id="rId15" Type="http://schemas.openxmlformats.org/officeDocument/2006/relationships/slide" Target="slide35.xml"/><Relationship Id="rId23" Type="http://schemas.openxmlformats.org/officeDocument/2006/relationships/package" Target="../embeddings/Microsoft_Word___35.docx"/><Relationship Id="rId10" Type="http://schemas.openxmlformats.org/officeDocument/2006/relationships/slide" Target="slide17.xml"/><Relationship Id="rId19" Type="http://schemas.openxmlformats.org/officeDocument/2006/relationships/package" Target="../embeddings/Microsoft_Word___33.docx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Relationship Id="rId22" Type="http://schemas.openxmlformats.org/officeDocument/2006/relationships/image" Target="../media/image56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58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58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9.xml"/><Relationship Id="rId18" Type="http://schemas.openxmlformats.org/officeDocument/2006/relationships/slide" Target="slide39.xml"/><Relationship Id="rId26" Type="http://schemas.openxmlformats.org/officeDocument/2006/relationships/package" Target="../embeddings/Microsoft_Word___39.docx"/><Relationship Id="rId3" Type="http://schemas.openxmlformats.org/officeDocument/2006/relationships/package" Target="../embeddings/Microsoft_Word___36.docx"/><Relationship Id="rId21" Type="http://schemas.openxmlformats.org/officeDocument/2006/relationships/package" Target="../embeddings/Microsoft_Word___37.docx"/><Relationship Id="rId7" Type="http://schemas.openxmlformats.org/officeDocument/2006/relationships/slide" Target="slide6.xml"/><Relationship Id="rId12" Type="http://schemas.openxmlformats.org/officeDocument/2006/relationships/slide" Target="slide17.xml"/><Relationship Id="rId17" Type="http://schemas.openxmlformats.org/officeDocument/2006/relationships/slide" Target="slide35.xml"/><Relationship Id="rId25" Type="http://schemas.openxmlformats.org/officeDocument/2006/relationships/image" Target="../media/image61.emf"/><Relationship Id="rId2" Type="http://schemas.openxmlformats.org/officeDocument/2006/relationships/slideLayout" Target="../slideLayouts/slideLayout2.xml"/><Relationship Id="rId16" Type="http://schemas.openxmlformats.org/officeDocument/2006/relationships/slide" Target="slide29.xml"/><Relationship Id="rId20" Type="http://schemas.openxmlformats.org/officeDocument/2006/relationships/image" Target="../media/image4.png"/><Relationship Id="rId29" Type="http://schemas.openxmlformats.org/officeDocument/2006/relationships/image" Target="../media/image63.emf"/><Relationship Id="rId1" Type="http://schemas.openxmlformats.org/officeDocument/2006/relationships/vmlDrawing" Target="../drawings/vmlDrawing23.vml"/><Relationship Id="rId6" Type="http://schemas.openxmlformats.org/officeDocument/2006/relationships/slide" Target="slide4.xml"/><Relationship Id="rId11" Type="http://schemas.openxmlformats.org/officeDocument/2006/relationships/slide" Target="slide15.xml"/><Relationship Id="rId24" Type="http://schemas.openxmlformats.org/officeDocument/2006/relationships/package" Target="../embeddings/Microsoft_Word___38.docx"/><Relationship Id="rId5" Type="http://schemas.openxmlformats.org/officeDocument/2006/relationships/slide" Target="slide2.xml"/><Relationship Id="rId15" Type="http://schemas.openxmlformats.org/officeDocument/2006/relationships/slide" Target="slide26.xml"/><Relationship Id="rId23" Type="http://schemas.openxmlformats.org/officeDocument/2006/relationships/image" Target="../media/image58.png"/><Relationship Id="rId28" Type="http://schemas.openxmlformats.org/officeDocument/2006/relationships/package" Target="../embeddings/Microsoft_Word___40.docx"/><Relationship Id="rId10" Type="http://schemas.openxmlformats.org/officeDocument/2006/relationships/slide" Target="slide13.xml"/><Relationship Id="rId19" Type="http://schemas.openxmlformats.org/officeDocument/2006/relationships/slide" Target="slide44.xml"/><Relationship Id="rId4" Type="http://schemas.openxmlformats.org/officeDocument/2006/relationships/image" Target="../media/image59.emf"/><Relationship Id="rId9" Type="http://schemas.openxmlformats.org/officeDocument/2006/relationships/slide" Target="slide10.xml"/><Relationship Id="rId14" Type="http://schemas.openxmlformats.org/officeDocument/2006/relationships/slide" Target="slide22.xml"/><Relationship Id="rId22" Type="http://schemas.openxmlformats.org/officeDocument/2006/relationships/image" Target="../media/image60.emf"/><Relationship Id="rId27" Type="http://schemas.openxmlformats.org/officeDocument/2006/relationships/image" Target="../media/image62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image" Target="../media/image58.png"/><Relationship Id="rId3" Type="http://schemas.openxmlformats.org/officeDocument/2006/relationships/slide" Target="slide2.xml"/><Relationship Id="rId21" Type="http://schemas.openxmlformats.org/officeDocument/2006/relationships/image" Target="../media/image64.emf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20" Type="http://schemas.openxmlformats.org/officeDocument/2006/relationships/package" Target="../embeddings/Microsoft_Word___41.docx"/><Relationship Id="rId1" Type="http://schemas.openxmlformats.org/officeDocument/2006/relationships/vmlDrawing" Target="../drawings/vmlDrawing24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5.xml"/><Relationship Id="rId10" Type="http://schemas.openxmlformats.org/officeDocument/2006/relationships/slide" Target="slide17.xml"/><Relationship Id="rId19" Type="http://schemas.openxmlformats.org/officeDocument/2006/relationships/image" Target="../media/image4.png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image" Target="../media/image58.png"/><Relationship Id="rId3" Type="http://schemas.openxmlformats.org/officeDocument/2006/relationships/slide" Target="slide2.xml"/><Relationship Id="rId21" Type="http://schemas.openxmlformats.org/officeDocument/2006/relationships/image" Target="../media/image65.emf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20" Type="http://schemas.openxmlformats.org/officeDocument/2006/relationships/package" Target="../embeddings/Microsoft_Word___42.docx"/><Relationship Id="rId1" Type="http://schemas.openxmlformats.org/officeDocument/2006/relationships/vmlDrawing" Target="../drawings/vmlDrawing25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5.xml"/><Relationship Id="rId10" Type="http://schemas.openxmlformats.org/officeDocument/2006/relationships/slide" Target="slide17.xml"/><Relationship Id="rId19" Type="http://schemas.openxmlformats.org/officeDocument/2006/relationships/image" Target="../media/image4.png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6.xml"/><Relationship Id="rId18" Type="http://schemas.openxmlformats.org/officeDocument/2006/relationships/image" Target="../media/image4.png"/><Relationship Id="rId3" Type="http://schemas.openxmlformats.org/officeDocument/2006/relationships/slide" Target="slide2.xml"/><Relationship Id="rId21" Type="http://schemas.openxmlformats.org/officeDocument/2006/relationships/image" Target="../media/image6.emf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9.xml"/><Relationship Id="rId20" Type="http://schemas.openxmlformats.org/officeDocument/2006/relationships/package" Target="../embeddings/Microsoft_Word___1.docx"/><Relationship Id="rId1" Type="http://schemas.openxmlformats.org/officeDocument/2006/relationships/vmlDrawing" Target="../drawings/vmlDrawing1.v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35.xml"/><Relationship Id="rId10" Type="http://schemas.openxmlformats.org/officeDocument/2006/relationships/slide" Target="slide17.xml"/><Relationship Id="rId19" Type="http://schemas.openxmlformats.org/officeDocument/2006/relationships/image" Target="../media/image5.png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7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18" Type="http://schemas.openxmlformats.org/officeDocument/2006/relationships/image" Target="../media/image7.png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4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image" Target="../media/image8.png"/><Relationship Id="rId2" Type="http://schemas.openxmlformats.org/officeDocument/2006/relationships/slide" Target="slide2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9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9.xml"/><Relationship Id="rId18" Type="http://schemas.openxmlformats.org/officeDocument/2006/relationships/image" Target="../media/image8.png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6.xml"/><Relationship Id="rId17" Type="http://schemas.openxmlformats.org/officeDocument/2006/relationships/slide" Target="slide44.xml"/><Relationship Id="rId2" Type="http://schemas.openxmlformats.org/officeDocument/2006/relationships/slide" Target="slide2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35.xml"/><Relationship Id="rId10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" b="1"/>
          <a:stretch/>
        </p:blipFill>
        <p:spPr>
          <a:xfrm>
            <a:off x="7272338" y="2048613"/>
            <a:ext cx="4917600" cy="276405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7272338" y="2046604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2060" y="3002598"/>
            <a:ext cx="6768534" cy="855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zh-CN" altLang="zh-CN" sz="54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模块综合试卷</a:t>
            </a:r>
            <a:r>
              <a:rPr lang="en-US" altLang="zh-CN" sz="54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华文黑体" panose="02010600040101010101" pitchFamily="2" charset="-122"/>
              </a:rPr>
              <a:t>(</a:t>
            </a:r>
            <a:r>
              <a:rPr lang="zh-CN" altLang="zh-CN" sz="54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华文黑体" panose="02010600040101010101" pitchFamily="2" charset="-122"/>
              </a:rPr>
              <a:t>一</a:t>
            </a:r>
            <a:r>
              <a:rPr lang="en-US" altLang="zh-CN" sz="54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华文黑体" panose="02010600040101010101" pitchFamily="2" charset="-122"/>
              </a:rPr>
              <a:t>)</a:t>
            </a:r>
            <a:endParaRPr lang="zh-CN" altLang="zh-CN" sz="5400" b="1" kern="1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华文黑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368309"/>
            <a:ext cx="11412000" cy="457763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如图，某次冰壶比赛，甲壶以速度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与静止的乙壶发生正碰。已知冰面粗糙程度处处相同，两壶完全相同，从碰撞到两壶都静止，乙的位移是甲的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倍，则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两壶碰撞过程无机械能损失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两壶碰撞过程动量变化量相同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碰撞后瞬间，甲壶的速度为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碰撞后瞬间，乙壶的速度为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72029" y="3583335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7" name="圆角矩形 2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873033"/>
              </p:ext>
            </p:extLst>
          </p:nvPr>
        </p:nvGraphicFramePr>
        <p:xfrm>
          <a:off x="5151214" y="3502919"/>
          <a:ext cx="10160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66" name="文档" r:id="rId18" imgW="1016387" imgH="1108405" progId="Word.Document.12">
                  <p:embed/>
                </p:oleObj>
              </mc:Choice>
              <mc:Fallback>
                <p:oleObj name="文档" r:id="rId18" imgW="1016387" imgH="11084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51214" y="3502919"/>
                        <a:ext cx="1016000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161" name="Picture 289" descr="X15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42" y="2474360"/>
            <a:ext cx="3204216" cy="146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189434"/>
            <a:ext cx="11248331" cy="5904656"/>
            <a:chOff x="471835" y="934424"/>
            <a:chExt cx="11248331" cy="5904656"/>
          </a:xfrm>
        </p:grpSpPr>
        <p:sp>
          <p:nvSpPr>
            <p:cNvPr id="30" name="圆角矩形 29"/>
            <p:cNvSpPr/>
            <p:nvPr/>
          </p:nvSpPr>
          <p:spPr>
            <a:xfrm>
              <a:off x="471835" y="1094414"/>
              <a:ext cx="11248331" cy="5744666"/>
            </a:xfrm>
            <a:prstGeom prst="roundRect">
              <a:avLst>
                <a:gd name="adj" fmla="val 202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418989"/>
              </p:ext>
            </p:extLst>
          </p:nvPr>
        </p:nvGraphicFramePr>
        <p:xfrm>
          <a:off x="800100" y="405458"/>
          <a:ext cx="10601325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45" name="文档" r:id="rId19" imgW="10612878" imgH="3517061" progId="Word.Document.12">
                  <p:embed/>
                </p:oleObj>
              </mc:Choice>
              <mc:Fallback>
                <p:oleObj name="文档" r:id="rId19" imgW="10612878" imgH="35170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0100" y="405458"/>
                        <a:ext cx="10601325" cy="352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037289"/>
              </p:ext>
            </p:extLst>
          </p:nvPr>
        </p:nvGraphicFramePr>
        <p:xfrm>
          <a:off x="798513" y="3506788"/>
          <a:ext cx="10475912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46" name="文档" r:id="rId21" imgW="10612878" imgH="2504176" progId="Word.Document.12">
                  <p:embed/>
                </p:oleObj>
              </mc:Choice>
              <mc:Fallback>
                <p:oleObj name="文档" r:id="rId21" imgW="10612878" imgH="25041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98513" y="3506788"/>
                        <a:ext cx="10475912" cy="2478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289" descr="X154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82" y="3892667"/>
            <a:ext cx="3204216" cy="146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71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1125538"/>
            <a:ext cx="11248331" cy="2088232"/>
            <a:chOff x="471835" y="934424"/>
            <a:chExt cx="11248331" cy="2088232"/>
          </a:xfrm>
        </p:grpSpPr>
        <p:sp>
          <p:nvSpPr>
            <p:cNvPr id="30" name="圆角矩形 29"/>
            <p:cNvSpPr/>
            <p:nvPr/>
          </p:nvSpPr>
          <p:spPr>
            <a:xfrm>
              <a:off x="471835" y="1094414"/>
              <a:ext cx="11248331" cy="1928242"/>
            </a:xfrm>
            <a:prstGeom prst="roundRect">
              <a:avLst>
                <a:gd name="adj" fmla="val 202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圆角矩形 2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08649" y="1512936"/>
            <a:ext cx="7474789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动量的变化量是矢量，两壶碰撞过程动量变化量大小相同，但方向相反，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3" name="Picture 289" descr="X15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598" y="1515973"/>
            <a:ext cx="3204216" cy="146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64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05458"/>
            <a:ext cx="11412000" cy="45732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成都市高二期中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一列简谐横波沿直线传播，直线上相距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10.5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的振动图像分别如图中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的振动滞后于质点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该波的振幅为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cm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该波由质点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传播到质点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可能历时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该波的波速大小不可能为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10.5 m/s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该波的波长可能为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8.4 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62558" y="431092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8" name="圆角矩形 1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0" name="圆角矩形 1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233474" name="Picture 2" descr="X15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20" y="2525094"/>
            <a:ext cx="3057841" cy="178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152797"/>
            <a:ext cx="11248331" cy="5941293"/>
            <a:chOff x="471835" y="934424"/>
            <a:chExt cx="11248331" cy="5941293"/>
          </a:xfrm>
        </p:grpSpPr>
        <p:sp>
          <p:nvSpPr>
            <p:cNvPr id="30" name="圆角矩形 29"/>
            <p:cNvSpPr/>
            <p:nvPr/>
          </p:nvSpPr>
          <p:spPr>
            <a:xfrm>
              <a:off x="471835" y="1094413"/>
              <a:ext cx="11248331" cy="578130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08649" y="440829"/>
            <a:ext cx="6970733" cy="112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由振动图像可知，该波的振幅为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 cm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3" name="对象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078887"/>
              </p:ext>
            </p:extLst>
          </p:nvPr>
        </p:nvGraphicFramePr>
        <p:xfrm>
          <a:off x="792163" y="1664965"/>
          <a:ext cx="10607675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6" name="文档" r:id="rId19" imgW="10612878" imgH="4422475" progId="Word.Document.12">
                  <p:embed/>
                </p:oleObj>
              </mc:Choice>
              <mc:Fallback>
                <p:oleObj name="文档" r:id="rId19" imgW="10612878" imgH="44224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2163" y="1664965"/>
                        <a:ext cx="10607675" cy="442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2" descr="X155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54" y="372976"/>
            <a:ext cx="3232378" cy="188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5418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茂名市高二期末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光滑绝缘水平面上，在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点左侧存在水平向右的匀强电场，在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点右侧的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处有一固定竖直挡板，可视为质点的带正电的小球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，绝缘小球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，最初两球均静止，相距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，如图所示，现静止释放带电小球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点与小球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发生弹性碰撞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的电量不发生转移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。设小球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与挡板的碰撞也是弹性碰撞，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到挡板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的中点，若两小球恰好在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点能迎面再次发生碰撞，则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之间的关系是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1.5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2.5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3910927" y="458192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圆角矩形 1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8" name="圆角矩形 1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179717" name="Picture 517" descr="ZM7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12" y="4356675"/>
            <a:ext cx="3877102" cy="144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333450"/>
            <a:ext cx="11248331" cy="5544616"/>
            <a:chOff x="471835" y="934424"/>
            <a:chExt cx="11248331" cy="5544616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4"/>
              <a:ext cx="11248331" cy="5384626"/>
            </a:xfrm>
            <a:prstGeom prst="roundRect">
              <a:avLst>
                <a:gd name="adj" fmla="val 32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圆角矩形 1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22380"/>
              </p:ext>
            </p:extLst>
          </p:nvPr>
        </p:nvGraphicFramePr>
        <p:xfrm>
          <a:off x="755650" y="713805"/>
          <a:ext cx="10679112" cy="494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13" name="文档" r:id="rId19" imgW="10689590" imgH="4945092" progId="Word.Document.12">
                  <p:embed/>
                </p:oleObj>
              </mc:Choice>
              <mc:Fallback>
                <p:oleObj name="文档" r:id="rId19" imgW="10689590" imgH="49450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55650" y="713805"/>
                        <a:ext cx="10679112" cy="4948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517" descr="ZM7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27" y="748854"/>
            <a:ext cx="3877102" cy="144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7890" y="136476"/>
            <a:ext cx="11394632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二、多项选择题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东莞市高二期末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如图甲所示，弹簧振子以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点为平衡位置，在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两点之间做简谐运动。当小球位于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点时弹簧处于原长状态。取竖直向上的方向为正方向，小球的位移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随时间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的变化如图乙所示，下列说法正确的是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时，弹簧具有最大的弹性势能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0.8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时，小球的速度方向竖直向上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时，小球的加速度相同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0.6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时，小球的速度相同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283483" y="465393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31" name="TextBox 14"/>
          <p:cNvSpPr txBox="1"/>
          <p:nvPr/>
        </p:nvSpPr>
        <p:spPr>
          <a:xfrm>
            <a:off x="273958" y="5292477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235522" name="Picture 2" descr="X19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3225495"/>
            <a:ext cx="4743910" cy="234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08649" y="459297"/>
            <a:ext cx="6039053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时，小球位于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点，弹簧处于原长状态，弹簧具有最小的弹性势能，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1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题图乙可知，</a:t>
            </a:r>
            <a:r>
              <a:rPr lang="en-US" altLang="zh-CN" sz="2800" i="1" kern="100" spc="1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1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0.8 s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时，斜率为负，小球的速度方向竖直向下，</a:t>
            </a:r>
            <a:r>
              <a:rPr lang="en-US" altLang="zh-CN" sz="2800" kern="100" spc="1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1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spc="1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pc="1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179274"/>
            <a:ext cx="11248331" cy="6031474"/>
            <a:chOff x="471835" y="934424"/>
            <a:chExt cx="11248331" cy="6031474"/>
          </a:xfrm>
        </p:grpSpPr>
        <p:sp>
          <p:nvSpPr>
            <p:cNvPr id="30" name="圆角矩形 29"/>
            <p:cNvSpPr/>
            <p:nvPr/>
          </p:nvSpPr>
          <p:spPr>
            <a:xfrm>
              <a:off x="471835" y="1094413"/>
              <a:ext cx="11248331" cy="5871485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6" name="圆角矩形 3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8" name="圆角矩形 3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08649" y="3614909"/>
            <a:ext cx="10773115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i="1" kern="100" spc="1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spc="1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1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0.2 s</a:t>
            </a:r>
            <a:r>
              <a:rPr lang="zh-CN" altLang="zh-CN" sz="2800" kern="100" spc="1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spc="1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spc="1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0.6 s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时，小球处于同一位置，受到相同的弹力，所以合力不变，加速度也相同，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solidFill>
                <a:prstClr val="black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0.6 s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1.0 s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时，图线斜率相同，由对称性可知小球的速度相同，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0" name="Picture 2" descr="X19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2" y="705099"/>
            <a:ext cx="4696941" cy="232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473849"/>
              </p:ext>
            </p:extLst>
          </p:nvPr>
        </p:nvGraphicFramePr>
        <p:xfrm>
          <a:off x="548481" y="436563"/>
          <a:ext cx="11093450" cy="562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85" name="文档" r:id="rId3" imgW="11100520" imgH="5623344" progId="Word.Document.12">
                  <p:embed/>
                </p:oleObj>
              </mc:Choice>
              <mc:Fallback>
                <p:oleObj name="文档" r:id="rId3" imgW="11100520" imgH="56233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481" y="436563"/>
                        <a:ext cx="11093450" cy="562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圆角矩形 21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16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2" name="圆角矩形 31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227480" name="Picture 1176" descr="X158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03" y="2867060"/>
            <a:ext cx="2790064" cy="199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4"/>
          <p:cNvSpPr txBox="1"/>
          <p:nvPr/>
        </p:nvSpPr>
        <p:spPr>
          <a:xfrm>
            <a:off x="303198" y="282797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1" name="TextBox 14"/>
          <p:cNvSpPr txBox="1"/>
          <p:nvPr/>
        </p:nvSpPr>
        <p:spPr>
          <a:xfrm>
            <a:off x="303198" y="425325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17426"/>
            <a:ext cx="11412000" cy="609209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一、单项选择题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沈阳市高二期末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对于以下光学现象的判断正确的是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图甲中潜水员认为水面以上所有景物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在一个倒立的圆锥里，这是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全反射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现象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图乙中心的亮斑被称为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泊松亮斑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越小衍射越明显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图丙是竖直金属环肥皂膜的干涉条纹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照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片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，在白光下是水平的彩色条纹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图丁中水里的气泡看上去特别明亮，是因为光的折射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9" name="圆角矩形 3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231426" name="Picture 2" descr="X15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293" y="1485578"/>
            <a:ext cx="4723902" cy="383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4"/>
          <p:cNvSpPr txBox="1"/>
          <p:nvPr/>
        </p:nvSpPr>
        <p:spPr>
          <a:xfrm>
            <a:off x="271702" y="4300028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041" y="261442"/>
            <a:ext cx="11248331" cy="5328592"/>
            <a:chOff x="471835" y="934424"/>
            <a:chExt cx="11248331" cy="5328592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4"/>
              <a:ext cx="11248331" cy="5168602"/>
            </a:xfrm>
            <a:prstGeom prst="roundRect">
              <a:avLst>
                <a:gd name="adj" fmla="val 282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4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15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22599" y="515566"/>
            <a:ext cx="7710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光路如图，因为光线垂直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边射出，有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，光线在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点发生全反射，有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，可知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，光线平行于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边从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点射入棱镜，入射角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，由折射定律有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  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075313"/>
              </p:ext>
            </p:extLst>
          </p:nvPr>
        </p:nvGraphicFramePr>
        <p:xfrm>
          <a:off x="5015086" y="2348136"/>
          <a:ext cx="28765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5" name="文档" r:id="rId19" imgW="2882882" imgH="1012853" progId="Word.Document.12">
                  <p:embed/>
                </p:oleObj>
              </mc:Choice>
              <mc:Fallback>
                <p:oleObj name="文档" r:id="rId19" imgW="2882882" imgH="1012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015086" y="2348136"/>
                        <a:ext cx="287655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715231"/>
              </p:ext>
            </p:extLst>
          </p:nvPr>
        </p:nvGraphicFramePr>
        <p:xfrm>
          <a:off x="653078" y="3334767"/>
          <a:ext cx="10698163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6" name="文档" r:id="rId21" imgW="10706877" imgH="2322662" progId="Word.Document.12">
                  <p:embed/>
                </p:oleObj>
              </mc:Choice>
              <mc:Fallback>
                <p:oleObj name="文档" r:id="rId21" imgW="10706877" imgH="23226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3078" y="3334767"/>
                        <a:ext cx="10698163" cy="232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5016" name="Picture 1720" descr="X159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2" y="887975"/>
            <a:ext cx="2701120" cy="191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041" y="943422"/>
            <a:ext cx="11248331" cy="3278460"/>
            <a:chOff x="471835" y="934424"/>
            <a:chExt cx="11248331" cy="3278460"/>
          </a:xfrm>
        </p:grpSpPr>
        <p:sp>
          <p:nvSpPr>
            <p:cNvPr id="29" name="圆角矩形 28"/>
            <p:cNvSpPr/>
            <p:nvPr/>
          </p:nvSpPr>
          <p:spPr>
            <a:xfrm>
              <a:off x="471835" y="1094414"/>
              <a:ext cx="11248331" cy="3118470"/>
            </a:xfrm>
            <a:prstGeom prst="roundRect">
              <a:avLst>
                <a:gd name="adj" fmla="val 282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6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7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8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9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0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1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2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13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4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15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857559"/>
              </p:ext>
            </p:extLst>
          </p:nvPr>
        </p:nvGraphicFramePr>
        <p:xfrm>
          <a:off x="735872" y="1287115"/>
          <a:ext cx="6719887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5" name="文档" r:id="rId19" imgW="6720000" imgH="2921208" progId="Word.Document.12">
                  <p:embed/>
                </p:oleObj>
              </mc:Choice>
              <mc:Fallback>
                <p:oleObj name="文档" r:id="rId19" imgW="6720000" imgH="29212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35872" y="1287115"/>
                        <a:ext cx="6719887" cy="291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1720" descr="X159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956" y="1557586"/>
            <a:ext cx="2701120" cy="191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7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23925"/>
            <a:ext cx="11412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10.2022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冬奥会在北京举行，冰雪运动逐渐受到人们喜爱。冰壶运动是运动员把冰壶沿水平冰面投出，让冰壶在冰面上自由滑行，在不与其他冰壶碰撞的情况下，最终停在远处的某个位置。按比赛规则，投掷冰壶的运动员的队友，可以用毛刷在冰壶滑行前方来回摩擦冰面，减小冰面的动摩擦因数以调节冰壶的运动。如图甲所示，蓝壶静止在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区域内，已知冰壶质量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20 kg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运动员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spc="3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zh-CN" altLang="zh-CN" sz="2600" kern="100" spc="3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等质量的红壶撞击蓝壶，两壶</a:t>
            </a:r>
            <a:r>
              <a:rPr lang="zh-CN" altLang="zh-CN" sz="2600" kern="100" spc="3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发生正碰。</a:t>
            </a:r>
            <a:endParaRPr lang="en-US" altLang="zh-CN" sz="2600" kern="100" spc="3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spc="5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zh-CN" altLang="zh-CN" sz="2600" kern="100" spc="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碰撞前、后两壶的</a:t>
            </a:r>
            <a:r>
              <a:rPr lang="en-US" altLang="zh-CN" sz="2600" i="1" kern="100" spc="5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spc="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i="1" kern="100" spc="5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t</a:t>
            </a:r>
            <a:r>
              <a:rPr lang="zh-CN" altLang="zh-CN" sz="2600" kern="100" spc="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图像如图</a:t>
            </a:r>
            <a:r>
              <a:rPr lang="zh-CN" altLang="zh-CN" sz="2600" kern="100" spc="5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乙所</a:t>
            </a:r>
            <a:r>
              <a:rPr lang="zh-CN" altLang="zh-CN" sz="2600" kern="100" spc="5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示</a:t>
            </a:r>
            <a:r>
              <a:rPr lang="zh-CN" altLang="zh-CN" sz="2600" kern="100" spc="5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600" kern="100" spc="5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冰壶的运动，下列说法正确的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211205" name="Picture 1285" descr="ZM1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617" y="2841071"/>
            <a:ext cx="5059229" cy="255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053530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碰撞后蓝壶运动的加速度大小为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m/s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碰撞后在冰面上滑行的过程中，蓝壶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受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阻力的冲量大小比红壶的大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若两壶碰撞时间为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，则红壶在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碰撞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中所受的平均作用力为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 N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两壶碰撞过程中，系统损失的机械能为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J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6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7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8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9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/>
                </a:solidFill>
                <a:ea typeface="微软雅黑" panose="020B0503020204020204" charset="-122"/>
              </a:rPr>
              <a:t>10</a:t>
            </a:r>
            <a:endParaRPr kumimoji="1" lang="zh-CN" altLang="en-US" sz="1600" kern="0" dirty="0" smtClean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11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219469" y="173208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圆角矩形 1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3" name="TextBox 14"/>
          <p:cNvSpPr txBox="1"/>
          <p:nvPr/>
        </p:nvSpPr>
        <p:spPr>
          <a:xfrm>
            <a:off x="239789" y="2986951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211205" name="Picture 1285" descr="ZM1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72" y="1247416"/>
            <a:ext cx="4959543" cy="25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8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1041" y="72534"/>
            <a:ext cx="11248331" cy="6165571"/>
            <a:chOff x="471835" y="934424"/>
            <a:chExt cx="11248331" cy="6165571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4"/>
              <a:ext cx="11248331" cy="6005581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22598" y="2914119"/>
            <a:ext cx="107731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0.6 m/s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，由题图乙结合数学知识可知，蓝壶停止的时刻为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        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0.12 m/s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，方向与蓝壶运动方向相反，故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由题图乙可知，蓝壶的动量改变量大于红壶的动量改变量，由动量定理可知，蓝壶受到阻力的冲量大小比红壶的大，故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22600" y="365316"/>
            <a:ext cx="62646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由红壶和蓝壶组成的系统，碰撞瞬间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动量守恒，可知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spc="-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红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spc="-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红</a:t>
            </a:r>
            <a:r>
              <a:rPr lang="en-US" altLang="zh-CN" sz="2800" kern="100" spc="-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spc="-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蓝</a:t>
            </a:r>
            <a:r>
              <a:rPr lang="en-US" altLang="zh-CN" sz="2800" kern="100" spc="-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spc="-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题意结合题图乙可知，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红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m/s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smtClean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红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0.4 m/s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，代入数据解得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蓝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0" name="Picture 1285" descr="ZM10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60" y="426964"/>
            <a:ext cx="4718836" cy="23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88239"/>
              </p:ext>
            </p:extLst>
          </p:nvPr>
        </p:nvGraphicFramePr>
        <p:xfrm>
          <a:off x="1831764" y="3367627"/>
          <a:ext cx="2774950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1" name="文档" r:id="rId20" imgW="2774189" imgH="1363331" progId="Word.Document.12">
                  <p:embed/>
                </p:oleObj>
              </mc:Choice>
              <mc:Fallback>
                <p:oleObj name="文档" r:id="rId20" imgW="2774189" imgH="13633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31764" y="3367627"/>
                        <a:ext cx="2774950" cy="136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6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7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8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9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/>
                </a:solidFill>
                <a:ea typeface="微软雅黑" panose="020B0503020204020204" charset="-122"/>
              </a:rPr>
              <a:t>10</a:t>
            </a:r>
            <a:endParaRPr kumimoji="1" lang="zh-CN" altLang="en-US" sz="1600" kern="0" dirty="0" smtClean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11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1041" y="1152653"/>
            <a:ext cx="11248331" cy="4149349"/>
            <a:chOff x="471835" y="934424"/>
            <a:chExt cx="11248331" cy="4149349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5"/>
              <a:ext cx="11248331" cy="3989358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0" name="圆角矩形 2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3" name="圆角矩形 32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22600" y="1500957"/>
            <a:ext cx="60783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对红壶碰撞过程由动量定理可知－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红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红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60 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0" name="Picture 1285" descr="ZM10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60" y="1507083"/>
            <a:ext cx="4718836" cy="23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66948"/>
              </p:ext>
            </p:extLst>
          </p:nvPr>
        </p:nvGraphicFramePr>
        <p:xfrm>
          <a:off x="714926" y="3539964"/>
          <a:ext cx="10079038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4" name="文档" r:id="rId20" imgW="10084179" imgH="1582588" progId="Word.Document.12">
                  <p:embed/>
                </p:oleObj>
              </mc:Choice>
              <mc:Fallback>
                <p:oleObj name="文档" r:id="rId20" imgW="10084179" imgH="1582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14926" y="3539964"/>
                        <a:ext cx="10079038" cy="158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4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2146" y="-26590"/>
            <a:ext cx="1152612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5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三、非选择题</a:t>
            </a:r>
            <a:endParaRPr lang="zh-CN" altLang="zh-CN" sz="25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5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</a:t>
            </a:r>
            <a:r>
              <a:rPr lang="en-US" altLang="zh-CN" sz="25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5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5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2024·</a:t>
            </a:r>
            <a:r>
              <a:rPr lang="zh-CN" altLang="zh-CN" sz="25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哈尔滨市高二期末</a:t>
            </a:r>
            <a:r>
              <a:rPr lang="en-US" altLang="zh-CN" sz="25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5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某同学利用图甲所示装置测量某种单色光的波长。实验时，接通电源使光源正常发光：调整光路，使得从目镜中可以观察到干涉条纹。回答下列问题：已知该装置中双缝间距</a:t>
            </a:r>
            <a:r>
              <a:rPr lang="en-US" altLang="zh-CN" sz="25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5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5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0.50 mm</a:t>
            </a:r>
            <a:r>
              <a:rPr lang="zh-CN" altLang="zh-CN" sz="25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，双缝到光屏的距离</a:t>
            </a:r>
            <a:r>
              <a:rPr lang="en-US" altLang="zh-CN" sz="25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5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5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0.50 m</a:t>
            </a:r>
            <a:r>
              <a:rPr lang="zh-CN" altLang="zh-CN" sz="25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，在光屏上得到的干涉图样如图乙所示，分划板中心刻线在图中</a:t>
            </a:r>
            <a:r>
              <a:rPr lang="en-US" altLang="zh-CN" sz="25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5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位置时游标卡尺示数如图丙所示，在</a:t>
            </a:r>
            <a:r>
              <a:rPr lang="en-US" altLang="zh-CN" sz="25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5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位置时游标卡尺示数如图丁所示。由以上所测数据可以得出形成此干涉图样的单色光的波长为</a:t>
            </a:r>
            <a:r>
              <a:rPr lang="en-US" altLang="zh-CN" sz="25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 m(</a:t>
            </a:r>
            <a:r>
              <a:rPr lang="zh-CN" altLang="zh-CN" sz="25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结果保留两位有效数字</a:t>
            </a:r>
            <a:r>
              <a:rPr lang="en-US" altLang="zh-CN" sz="25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5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5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1990" y="3374105"/>
            <a:ext cx="154721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5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6.4</a:t>
            </a:r>
            <a:r>
              <a:rPr lang="en-US" altLang="zh-CN" sz="2500" kern="100" dirty="0" smtClean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5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5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5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7</a:t>
            </a:r>
            <a:endParaRPr lang="zh-CN" altLang="zh-CN" sz="250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57256" y="4358793"/>
            <a:ext cx="10875901" cy="1591281"/>
            <a:chOff x="-388207" y="4584442"/>
            <a:chExt cx="10875901" cy="1591281"/>
          </a:xfrm>
        </p:grpSpPr>
        <p:pic>
          <p:nvPicPr>
            <p:cNvPr id="236546" name="Picture 2" descr="X161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8207" y="4584442"/>
              <a:ext cx="4642939" cy="1574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547" name="Picture 3" descr="X162A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064" y="4777727"/>
              <a:ext cx="1206755" cy="139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548" name="Picture 4" descr="X162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475" y="4928060"/>
              <a:ext cx="4520219" cy="12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041" y="549474"/>
            <a:ext cx="11248331" cy="4752528"/>
            <a:chOff x="471835" y="934424"/>
            <a:chExt cx="11248331" cy="4752528"/>
          </a:xfrm>
        </p:grpSpPr>
        <p:sp>
          <p:nvSpPr>
            <p:cNvPr id="34" name="圆角矩形 33"/>
            <p:cNvSpPr/>
            <p:nvPr/>
          </p:nvSpPr>
          <p:spPr>
            <a:xfrm>
              <a:off x="471835" y="1094414"/>
              <a:ext cx="11248331" cy="4592538"/>
            </a:xfrm>
            <a:prstGeom prst="roundRect">
              <a:avLst>
                <a:gd name="adj" fmla="val 282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22598" y="2490139"/>
            <a:ext cx="10773115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分度游标卡尺的精确度为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，分划板中心刻线在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位置时游标卡尺的示数为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111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111.05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分划板中心刻线在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位置时游标卡尺示数为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0.05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115.50 mm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57256" y="902409"/>
            <a:ext cx="10875901" cy="1591281"/>
            <a:chOff x="-388207" y="4584442"/>
            <a:chExt cx="10875901" cy="1591281"/>
          </a:xfrm>
        </p:grpSpPr>
        <p:pic>
          <p:nvPicPr>
            <p:cNvPr id="47" name="Picture 2" descr="X161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8207" y="4584442"/>
              <a:ext cx="4642939" cy="1574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" descr="X162A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064" y="4777727"/>
              <a:ext cx="1206755" cy="139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" descr="X162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475" y="4928060"/>
              <a:ext cx="4520219" cy="12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16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3" name="圆角矩形 3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71041" y="549474"/>
            <a:ext cx="11248331" cy="4889300"/>
            <a:chOff x="471835" y="934424"/>
            <a:chExt cx="11248331" cy="4889300"/>
          </a:xfrm>
        </p:grpSpPr>
        <p:sp>
          <p:nvSpPr>
            <p:cNvPr id="34" name="圆角矩形 33"/>
            <p:cNvSpPr/>
            <p:nvPr/>
          </p:nvSpPr>
          <p:spPr>
            <a:xfrm>
              <a:off x="471835" y="1094413"/>
              <a:ext cx="11248331" cy="4729311"/>
            </a:xfrm>
            <a:prstGeom prst="roundRect">
              <a:avLst>
                <a:gd name="adj" fmla="val 282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5874"/>
              </p:ext>
            </p:extLst>
          </p:nvPr>
        </p:nvGraphicFramePr>
        <p:xfrm>
          <a:off x="742950" y="2562225"/>
          <a:ext cx="107061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4" name="文档" r:id="rId19" imgW="10717682" imgH="1196556" progId="Word.Document.12">
                  <p:embed/>
                </p:oleObj>
              </mc:Choice>
              <mc:Fallback>
                <p:oleObj name="文档" r:id="rId19" imgW="10717682" imgH="11965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2950" y="2562225"/>
                        <a:ext cx="1070610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381332"/>
              </p:ext>
            </p:extLst>
          </p:nvPr>
        </p:nvGraphicFramePr>
        <p:xfrm>
          <a:off x="742950" y="3648710"/>
          <a:ext cx="107061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5" name="文档" r:id="rId21" imgW="10717682" imgH="1798967" progId="Word.Document.12">
                  <p:embed/>
                </p:oleObj>
              </mc:Choice>
              <mc:Fallback>
                <p:oleObj name="文档" r:id="rId21" imgW="10717682" imgH="17989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2950" y="3648710"/>
                        <a:ext cx="1070610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组合 36"/>
          <p:cNvGrpSpPr/>
          <p:nvPr/>
        </p:nvGrpSpPr>
        <p:grpSpPr>
          <a:xfrm>
            <a:off x="657256" y="902409"/>
            <a:ext cx="10875901" cy="1591281"/>
            <a:chOff x="-388207" y="4584442"/>
            <a:chExt cx="10875901" cy="1591281"/>
          </a:xfrm>
        </p:grpSpPr>
        <p:pic>
          <p:nvPicPr>
            <p:cNvPr id="40" name="Picture 2" descr="X161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8207" y="4584442"/>
              <a:ext cx="4642939" cy="1574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" descr="X162A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064" y="4777727"/>
              <a:ext cx="1206755" cy="139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" descr="X162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475" y="4928060"/>
              <a:ext cx="4520219" cy="12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09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40881"/>
            <a:ext cx="8370296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某物理兴趣小组利用如图所示的装置验证动量守恒定律。并进行如下的实验操作：组装好实验器材，将小球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由图中的挡板处静止释放，记录小球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竖直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89206" y="2266047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挡板上的撞击点；将直径相等的小球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放在导轨的末端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的质量大于小球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的质量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，记录在竖直挡板上的水平投影点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；然后将小球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由挡板处静止释放，记录小球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在竖直挡板上的撞击点。回答下列问题：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相碰后，两球撞在竖直挡板上得到痕迹，其中小球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碰后撞在木板上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59554" y="4941962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38594" name="Picture 2" descr="X16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833" y="477466"/>
            <a:ext cx="2545407" cy="167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9564" y="357833"/>
            <a:ext cx="64721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题图甲中潜水员认为水面以上所有景物都出现在一个倒立的圆锥里，这是折射现象，故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图乙中心的亮斑被称为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泊松亮斑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，属于圆板衍射，圆板的尺寸越小衍射越明显，故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71041" y="136476"/>
            <a:ext cx="11248331" cy="6058944"/>
            <a:chOff x="471835" y="934424"/>
            <a:chExt cx="11248331" cy="6058944"/>
          </a:xfrm>
        </p:grpSpPr>
        <p:sp>
          <p:nvSpPr>
            <p:cNvPr id="44" name="圆角矩形 43"/>
            <p:cNvSpPr/>
            <p:nvPr/>
          </p:nvSpPr>
          <p:spPr>
            <a:xfrm>
              <a:off x="471835" y="1094415"/>
              <a:ext cx="11248331" cy="5898953"/>
            </a:xfrm>
            <a:prstGeom prst="roundRect">
              <a:avLst>
                <a:gd name="adj" fmla="val 271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7" name="圆角矩形 2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圆角矩形 2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59563" y="4149874"/>
            <a:ext cx="10871287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题图丙是竖直金属环肥皂膜的干涉条纹照片，在白光下是水平的彩色条纹，故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图丁中水里的气泡看上去特别明亮，是因为光的全反射，故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9" name="Picture 2" descr="X150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99" y="481715"/>
            <a:ext cx="4380775" cy="355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3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041" y="693490"/>
            <a:ext cx="11248331" cy="4358620"/>
            <a:chOff x="471835" y="934424"/>
            <a:chExt cx="11248331" cy="4358620"/>
          </a:xfrm>
        </p:grpSpPr>
        <p:sp>
          <p:nvSpPr>
            <p:cNvPr id="27" name="圆角矩形 26"/>
            <p:cNvSpPr/>
            <p:nvPr/>
          </p:nvSpPr>
          <p:spPr>
            <a:xfrm>
              <a:off x="471835" y="1094415"/>
              <a:ext cx="11248331" cy="4198629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08650" y="997061"/>
            <a:ext cx="7859196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由题图可知，两个小球打在竖直挡板上，由于三次碰撞的水平位移大小相等，则可知水平速度越大，竖直方向下落的高度越小，由碰撞规律可知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08649" y="2920445"/>
            <a:ext cx="10773115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碰后被碰小球的速度最大，则碰后小球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下落的高度最小，而碰后入射小球的速度最小，其下落的高度最大，由此可知碰后小球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在竖直挡板上的碰撞点为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3" name="Picture 2" descr="X16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391" y="1248764"/>
            <a:ext cx="2545407" cy="167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21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89206" y="981522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为了完成实验的验证，需要测量的物理量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小球的直径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的质量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轨道末端与竖直挡板之间的距离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三点到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32351" y="1125538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BD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0" name="Picture 2" descr="X16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26" y="1989634"/>
            <a:ext cx="2545407" cy="167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1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873791"/>
              </p:ext>
            </p:extLst>
          </p:nvPr>
        </p:nvGraphicFramePr>
        <p:xfrm>
          <a:off x="742950" y="913259"/>
          <a:ext cx="107061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03" name="文档" r:id="rId3" imgW="10717682" imgH="1195118" progId="Word.Document.12">
                  <p:embed/>
                </p:oleObj>
              </mc:Choice>
              <mc:Fallback>
                <p:oleObj name="文档" r:id="rId3" imgW="10717682" imgH="11951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950" y="913259"/>
                        <a:ext cx="1070610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圆角矩形 25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6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041" y="549474"/>
            <a:ext cx="11248331" cy="5156001"/>
            <a:chOff x="471835" y="934424"/>
            <a:chExt cx="11248331" cy="5156001"/>
          </a:xfrm>
        </p:grpSpPr>
        <p:sp>
          <p:nvSpPr>
            <p:cNvPr id="27" name="圆角矩形 26"/>
            <p:cNvSpPr/>
            <p:nvPr/>
          </p:nvSpPr>
          <p:spPr>
            <a:xfrm>
              <a:off x="471835" y="1094415"/>
              <a:ext cx="11248331" cy="4996010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08649" y="3709052"/>
            <a:ext cx="1077311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碰后小球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、小球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的速度分别为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320406"/>
              </p:ext>
            </p:extLst>
          </p:nvPr>
        </p:nvGraphicFramePr>
        <p:xfrm>
          <a:off x="742950" y="1783770"/>
          <a:ext cx="107061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04" name="文档" r:id="rId21" imgW="10717682" imgH="1191883" progId="Word.Document.12">
                  <p:embed/>
                </p:oleObj>
              </mc:Choice>
              <mc:Fallback>
                <p:oleObj name="文档" r:id="rId21" imgW="10717682" imgH="11918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2950" y="1783770"/>
                        <a:ext cx="1070610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51896"/>
              </p:ext>
            </p:extLst>
          </p:nvPr>
        </p:nvGraphicFramePr>
        <p:xfrm>
          <a:off x="790575" y="2761402"/>
          <a:ext cx="107061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05" name="文档" r:id="rId23" imgW="10717682" imgH="1191883" progId="Word.Document.12">
                  <p:embed/>
                </p:oleObj>
              </mc:Choice>
              <mc:Fallback>
                <p:oleObj name="文档" r:id="rId23" imgW="10717682" imgH="11918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90575" y="2761402"/>
                        <a:ext cx="1070610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156479"/>
              </p:ext>
            </p:extLst>
          </p:nvPr>
        </p:nvGraphicFramePr>
        <p:xfrm>
          <a:off x="790575" y="4514850"/>
          <a:ext cx="107061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06" name="文档" r:id="rId25" imgW="10717682" imgH="1190445" progId="Word.Document.12">
                  <p:embed/>
                </p:oleObj>
              </mc:Choice>
              <mc:Fallback>
                <p:oleObj name="文档" r:id="rId25" imgW="10717682" imgH="1190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90575" y="4514850"/>
                        <a:ext cx="1070610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2" descr="X163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0" y="1176756"/>
            <a:ext cx="2545407" cy="167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59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041" y="837506"/>
            <a:ext cx="11248331" cy="4248472"/>
            <a:chOff x="471835" y="934424"/>
            <a:chExt cx="11248331" cy="4248472"/>
          </a:xfrm>
        </p:grpSpPr>
        <p:sp>
          <p:nvSpPr>
            <p:cNvPr id="27" name="圆角矩形 26"/>
            <p:cNvSpPr/>
            <p:nvPr/>
          </p:nvSpPr>
          <p:spPr>
            <a:xfrm>
              <a:off x="471835" y="1094415"/>
              <a:ext cx="11248331" cy="4088481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08649" y="3564285"/>
            <a:ext cx="10773115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因此需要测量小球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、小球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的质量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及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三点到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点的距离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609934"/>
              </p:ext>
            </p:extLst>
          </p:nvPr>
        </p:nvGraphicFramePr>
        <p:xfrm>
          <a:off x="808756" y="2565698"/>
          <a:ext cx="107061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44" name="文档" r:id="rId19" imgW="10717682" imgH="1191883" progId="Word.Document.12">
                  <p:embed/>
                </p:oleObj>
              </mc:Choice>
              <mc:Fallback>
                <p:oleObj name="文档" r:id="rId19" imgW="10717682" imgH="11918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8756" y="2565698"/>
                        <a:ext cx="1070610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/>
          <p:nvPr/>
        </p:nvSpPr>
        <p:spPr>
          <a:xfrm>
            <a:off x="708649" y="1197546"/>
            <a:ext cx="10773115" cy="131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若两球碰撞过程动量守恒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应有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2" name="Picture 2" descr="X163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0" y="1464788"/>
            <a:ext cx="2545407" cy="167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6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5" name="圆角矩形 3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89206" y="1072580"/>
            <a:ext cx="8802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若两球碰撞过程动量守恒，则关系式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用需要测量的物理量的符号表示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423735"/>
              </p:ext>
            </p:extLst>
          </p:nvPr>
        </p:nvGraphicFramePr>
        <p:xfrm>
          <a:off x="6671270" y="704538"/>
          <a:ext cx="2949575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28" name="文档" r:id="rId18" imgW="2949465" imgH="1299149" progId="Word.Document.12">
                  <p:embed/>
                </p:oleObj>
              </mc:Choice>
              <mc:Fallback>
                <p:oleObj name="文档" r:id="rId18" imgW="2949465" imgH="12991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71270" y="704538"/>
                        <a:ext cx="2949575" cy="129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727338"/>
              </p:ext>
            </p:extLst>
          </p:nvPr>
        </p:nvGraphicFramePr>
        <p:xfrm>
          <a:off x="742950" y="3203848"/>
          <a:ext cx="107061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29" name="文档" r:id="rId20" imgW="10717682" imgH="1193680" progId="Word.Document.12">
                  <p:embed/>
                </p:oleObj>
              </mc:Choice>
              <mc:Fallback>
                <p:oleObj name="文档" r:id="rId20" imgW="10717682" imgH="11936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2950" y="3203848"/>
                        <a:ext cx="1070610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471041" y="2834283"/>
            <a:ext cx="11248331" cy="1478657"/>
            <a:chOff x="471835" y="934424"/>
            <a:chExt cx="11248331" cy="1478657"/>
          </a:xfrm>
        </p:grpSpPr>
        <p:sp>
          <p:nvSpPr>
            <p:cNvPr id="23" name="圆角矩形 22"/>
            <p:cNvSpPr/>
            <p:nvPr/>
          </p:nvSpPr>
          <p:spPr>
            <a:xfrm>
              <a:off x="471835" y="1094415"/>
              <a:ext cx="11248331" cy="1318666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pic>
        <p:nvPicPr>
          <p:cNvPr id="28" name="Picture 2" descr="X16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439" y="926590"/>
            <a:ext cx="2545407" cy="167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261442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沈阳市高二期末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如图所示，甲为某一列波在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时的图像，乙为该波上的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质点的振动图像。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求该波波速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9206" y="2277666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 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m/s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041" y="3237756"/>
            <a:ext cx="11248331" cy="2640309"/>
            <a:chOff x="471835" y="934424"/>
            <a:chExt cx="11248331" cy="2640309"/>
          </a:xfrm>
        </p:grpSpPr>
        <p:sp>
          <p:nvSpPr>
            <p:cNvPr id="27" name="圆角矩形 26"/>
            <p:cNvSpPr/>
            <p:nvPr/>
          </p:nvSpPr>
          <p:spPr>
            <a:xfrm>
              <a:off x="471835" y="1094414"/>
              <a:ext cx="11248331" cy="2480319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815263"/>
              </p:ext>
            </p:extLst>
          </p:nvPr>
        </p:nvGraphicFramePr>
        <p:xfrm>
          <a:off x="833139" y="4848225"/>
          <a:ext cx="107061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2" name="文档" r:id="rId19" imgW="10717682" imgH="1130060" progId="Word.Document.12">
                  <p:embed/>
                </p:oleObj>
              </mc:Choice>
              <mc:Fallback>
                <p:oleObj name="文档" r:id="rId19" imgW="10717682" imgH="1130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33139" y="4848225"/>
                        <a:ext cx="1070610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/>
          <p:nvPr/>
        </p:nvSpPr>
        <p:spPr>
          <a:xfrm>
            <a:off x="713318" y="3492277"/>
            <a:ext cx="1078248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由题图甲可知波长为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由题图乙可知周期为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95988" name="Picture 404" descr="X16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63" y="1043593"/>
            <a:ext cx="5416676" cy="20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7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253149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画出再经过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时的波形图；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9206" y="1989634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见解析图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" name="Picture 404" descr="X16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63" y="1043593"/>
            <a:ext cx="5416676" cy="20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9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1041" y="189434"/>
            <a:ext cx="11248331" cy="5832648"/>
            <a:chOff x="471835" y="934424"/>
            <a:chExt cx="11248331" cy="5832648"/>
          </a:xfrm>
        </p:grpSpPr>
        <p:sp>
          <p:nvSpPr>
            <p:cNvPr id="32" name="圆角矩形 31"/>
            <p:cNvSpPr/>
            <p:nvPr/>
          </p:nvSpPr>
          <p:spPr>
            <a:xfrm>
              <a:off x="471835" y="1094415"/>
              <a:ext cx="11248331" cy="5672657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713318" y="2488398"/>
            <a:ext cx="107824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由题图乙可知，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1.0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时内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点经过平衡位置向下振动，由题图甲可知此波沿－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方向传播，以判断经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3.5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，波传播的距离为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</a:rPr>
              <a:t>t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3.5 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14 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故此波再经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3.5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时的波形只需将波形向－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方向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平移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即可，如图所示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77742"/>
              </p:ext>
            </p:extLst>
          </p:nvPr>
        </p:nvGraphicFramePr>
        <p:xfrm>
          <a:off x="3563291" y="3645818"/>
          <a:ext cx="149225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20" name="文档" r:id="rId19" imgW="1492548" imgH="1156001" progId="Word.Document.12">
                  <p:embed/>
                </p:oleObj>
              </mc:Choice>
              <mc:Fallback>
                <p:oleObj name="文档" r:id="rId19" imgW="1492548" imgH="11560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563291" y="3645818"/>
                        <a:ext cx="1492250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963738"/>
              </p:ext>
            </p:extLst>
          </p:nvPr>
        </p:nvGraphicFramePr>
        <p:xfrm>
          <a:off x="1604321" y="4951487"/>
          <a:ext cx="149225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21" name="文档" r:id="rId21" imgW="1492548" imgH="1157443" progId="Word.Document.12">
                  <p:embed/>
                </p:oleObj>
              </mc:Choice>
              <mc:Fallback>
                <p:oleObj name="文档" r:id="rId21" imgW="1492548" imgH="11574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04321" y="4951487"/>
                        <a:ext cx="1492250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404" descr="X164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68" y="486496"/>
            <a:ext cx="5416676" cy="20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113" name="Picture 1673" descr="X165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614" y="4134826"/>
            <a:ext cx="2718759" cy="15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93490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求再经过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质点的路程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和位移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9206" y="1485578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2.8 m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041" y="2543879"/>
            <a:ext cx="11248331" cy="2520280"/>
            <a:chOff x="471835" y="934424"/>
            <a:chExt cx="11248331" cy="2520280"/>
          </a:xfrm>
        </p:grpSpPr>
        <p:sp>
          <p:nvSpPr>
            <p:cNvPr id="25" name="圆角矩形 24"/>
            <p:cNvSpPr/>
            <p:nvPr/>
          </p:nvSpPr>
          <p:spPr>
            <a:xfrm>
              <a:off x="471835" y="1094415"/>
              <a:ext cx="11248331" cy="2360289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13318" y="2850961"/>
            <a:ext cx="1078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再经过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3.5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质点的路程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14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0.2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2.8 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1.0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点位于平衡位置，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再经过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3.5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质点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经历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仍位于平衡位置，位移为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161457"/>
              </p:ext>
            </p:extLst>
          </p:nvPr>
        </p:nvGraphicFramePr>
        <p:xfrm>
          <a:off x="5375994" y="2738124"/>
          <a:ext cx="149225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40" name="文档" r:id="rId19" imgW="1492548" imgH="1157443" progId="Word.Document.12">
                  <p:embed/>
                </p:oleObj>
              </mc:Choice>
              <mc:Fallback>
                <p:oleObj name="文档" r:id="rId19" imgW="1492548" imgH="11574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75994" y="2738124"/>
                        <a:ext cx="1492250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668090"/>
              </p:ext>
            </p:extLst>
          </p:nvPr>
        </p:nvGraphicFramePr>
        <p:xfrm>
          <a:off x="4242048" y="4020278"/>
          <a:ext cx="149225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41" name="文档" r:id="rId21" imgW="1492548" imgH="1159246" progId="Word.Document.12">
                  <p:embed/>
                </p:oleObj>
              </mc:Choice>
              <mc:Fallback>
                <p:oleObj name="文档" r:id="rId21" imgW="1492548" imgH="11592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242048" y="4020278"/>
                        <a:ext cx="1492250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1673" descr="X165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94" y="754261"/>
            <a:ext cx="2718759" cy="152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8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17426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苏州市陆慕高级中学期中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某玻璃材料制成的光学元件截面如图所示，左边是半径为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的半圆，右边是直角三角形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DCE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点发出一细光束从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点射入元件后与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为半圆的圆心，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为直径，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垂直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。已知玻璃的折射率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真空中的光速为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求入射光线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348908"/>
              </p:ext>
            </p:extLst>
          </p:nvPr>
        </p:nvGraphicFramePr>
        <p:xfrm>
          <a:off x="6917774" y="2166923"/>
          <a:ext cx="13589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27" name="文档" r:id="rId18" imgW="1359021" imgH="690139" progId="Word.Document.12">
                  <p:embed/>
                </p:oleObj>
              </mc:Choice>
              <mc:Fallback>
                <p:oleObj name="文档" r:id="rId18" imgW="1359021" imgH="6901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17774" y="2166923"/>
                        <a:ext cx="135890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060728"/>
              </p:ext>
            </p:extLst>
          </p:nvPr>
        </p:nvGraphicFramePr>
        <p:xfrm>
          <a:off x="10403968" y="1942945"/>
          <a:ext cx="13525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28" name="文档" r:id="rId20" imgW="1359021" imgH="993742" progId="Word.Document.12">
                  <p:embed/>
                </p:oleObj>
              </mc:Choice>
              <mc:Fallback>
                <p:oleObj name="文档" r:id="rId20" imgW="1359021" imgH="9937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403968" y="1942945"/>
                        <a:ext cx="13525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389206" y="4023361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15°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89206" y="4687838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作出光线从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点射入元件，到第一次射出元件的光路图；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9206" y="5353853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见解析图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2424" name="Picture 1240" descr="X166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05" y="2911351"/>
            <a:ext cx="3982809" cy="188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7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6" name="圆角矩形 3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9206" y="298043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梅州市高二期末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如图甲所示，某同学利用玻璃制成的实心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水晶球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模拟彩虹的形成，该同学让一细束复色光从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点射入水晶球，最后分成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两束单色光从水晶球射出，光路图如图乙所示，下列说法正确的是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光的频率比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光的频率高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彩虹的形成是光的干涉现象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水晶球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光的传播速度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光的大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遇到同样的障碍物，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光更容易发生明显的衍射现象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TextBox 14"/>
          <p:cNvSpPr txBox="1"/>
          <p:nvPr/>
        </p:nvSpPr>
        <p:spPr>
          <a:xfrm>
            <a:off x="271702" y="2927614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232450" name="Picture 2" descr="ZM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10" y="2556955"/>
            <a:ext cx="4729676" cy="24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1041" y="520264"/>
            <a:ext cx="11248331" cy="5059610"/>
            <a:chOff x="471835" y="934424"/>
            <a:chExt cx="11248331" cy="5059610"/>
          </a:xfrm>
        </p:grpSpPr>
        <p:sp>
          <p:nvSpPr>
            <p:cNvPr id="31" name="圆角矩形 30"/>
            <p:cNvSpPr/>
            <p:nvPr/>
          </p:nvSpPr>
          <p:spPr>
            <a:xfrm>
              <a:off x="471835" y="1094416"/>
              <a:ext cx="11248331" cy="4899618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713318" y="779722"/>
            <a:ext cx="10782488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光路图如图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50693"/>
              </p:ext>
            </p:extLst>
          </p:nvPr>
        </p:nvGraphicFramePr>
        <p:xfrm>
          <a:off x="803275" y="1488118"/>
          <a:ext cx="7842250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9" name="文档" r:id="rId19" imgW="7948263" imgH="1487816" progId="Word.Document.12">
                  <p:embed/>
                </p:oleObj>
              </mc:Choice>
              <mc:Fallback>
                <p:oleObj name="文档" r:id="rId19" imgW="7948263" imgH="14878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3275" y="1488118"/>
                        <a:ext cx="7842250" cy="146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429176"/>
              </p:ext>
            </p:extLst>
          </p:nvPr>
        </p:nvGraphicFramePr>
        <p:xfrm>
          <a:off x="803275" y="3371902"/>
          <a:ext cx="79438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30" name="文档" r:id="rId21" imgW="7948263" imgH="1090272" progId="Word.Document.12">
                  <p:embed/>
                </p:oleObj>
              </mc:Choice>
              <mc:Fallback>
                <p:oleObj name="文档" r:id="rId21" imgW="7948263" imgH="10902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03275" y="3371902"/>
                        <a:ext cx="794385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/>
          <p:nvPr/>
        </p:nvSpPr>
        <p:spPr>
          <a:xfrm>
            <a:off x="713318" y="4205039"/>
            <a:ext cx="10782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45°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由几何关系得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15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9426" name="Picture 1074" descr="X167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66" y="971362"/>
            <a:ext cx="3982809" cy="188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/>
          <p:nvPr/>
        </p:nvSpPr>
        <p:spPr>
          <a:xfrm>
            <a:off x="684446" y="2783108"/>
            <a:ext cx="1078248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得折射角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30°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6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7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8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9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10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11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14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1041" y="1053530"/>
            <a:ext cx="11248331" cy="3763466"/>
            <a:chOff x="471835" y="934424"/>
            <a:chExt cx="11248331" cy="3763466"/>
          </a:xfrm>
        </p:grpSpPr>
        <p:sp>
          <p:nvSpPr>
            <p:cNvPr id="31" name="圆角矩形 30"/>
            <p:cNvSpPr/>
            <p:nvPr/>
          </p:nvSpPr>
          <p:spPr>
            <a:xfrm>
              <a:off x="471835" y="1094416"/>
              <a:ext cx="11248331" cy="360347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713318" y="1419260"/>
            <a:ext cx="107824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设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光束在玻璃元件中发生全反射的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临界角</a:t>
            </a:r>
            <a:endParaRPr lang="en-US" altLang="zh-CN" sz="2800" kern="100" dirty="0" smtClean="0">
              <a:solidFill>
                <a:prstClr val="black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，则有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zh-CN" sz="2800" kern="100" dirty="0">
                <a:solidFill>
                  <a:prstClr val="black"/>
                </a:solidFill>
                <a:latin typeface="宋体" panose="02010600030101010101" pitchFamily="2" charset="-122"/>
                <a:ea typeface="宋体-方正超大字符集" panose="03000509000000000000" pitchFamily="65" charset="-122"/>
                <a:cs typeface="宋体-方正超大字符集" panose="03000509000000000000" pitchFamily="65" charset="-122"/>
              </a:rPr>
              <a:t> </a:t>
            </a:r>
            <a:r>
              <a:rPr lang="en-US" altLang="zh-CN" sz="2800" kern="100" dirty="0">
                <a:solidFill>
                  <a:prstClr val="black"/>
                </a:solidFill>
                <a:latin typeface="宋体" panose="02010600030101010101" pitchFamily="2" charset="-122"/>
                <a:ea typeface="宋体-方正超大字符集" panose="03000509000000000000" pitchFamily="65" charset="-122"/>
                <a:cs typeface="宋体-方正超大字符集" panose="03000509000000000000" pitchFamily="65" charset="-122"/>
              </a:rPr>
              <a:t>    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45°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由几何知识得光线在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CE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面上的入射角为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，大于临界角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，发生全反射。光线在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DE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面上的入射角为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，能射出元件；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9607"/>
              </p:ext>
            </p:extLst>
          </p:nvPr>
        </p:nvGraphicFramePr>
        <p:xfrm>
          <a:off x="3533764" y="1953736"/>
          <a:ext cx="7874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19" name="文档" r:id="rId19" imgW="787844" imgH="1049271" progId="Word.Document.12">
                  <p:embed/>
                </p:oleObj>
              </mc:Choice>
              <mc:Fallback>
                <p:oleObj name="文档" r:id="rId19" imgW="787844" imgH="10492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533764" y="1953736"/>
                        <a:ext cx="787400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9426" name="Picture 1074" descr="X167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97" y="1397214"/>
            <a:ext cx="3982809" cy="188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2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181141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求光线从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点射入元件，到第一次射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所需的时间。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42175"/>
              </p:ext>
            </p:extLst>
          </p:nvPr>
        </p:nvGraphicFramePr>
        <p:xfrm>
          <a:off x="525795" y="2647528"/>
          <a:ext cx="3311525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3" name="文档" r:id="rId18" imgW="3311175" imgH="1423186" progId="Word.Document.12">
                  <p:embed/>
                </p:oleObj>
              </mc:Choice>
              <mc:Fallback>
                <p:oleObj name="文档" r:id="rId18" imgW="3311175" imgH="14231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5795" y="2647528"/>
                        <a:ext cx="3311525" cy="1420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074" descr="X167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50" y="1397214"/>
            <a:ext cx="3982809" cy="188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1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14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1041" y="602432"/>
            <a:ext cx="11248331" cy="5059610"/>
            <a:chOff x="471835" y="934424"/>
            <a:chExt cx="11248331" cy="5059610"/>
          </a:xfrm>
        </p:grpSpPr>
        <p:sp>
          <p:nvSpPr>
            <p:cNvPr id="31" name="圆角矩形 30"/>
            <p:cNvSpPr/>
            <p:nvPr/>
          </p:nvSpPr>
          <p:spPr>
            <a:xfrm>
              <a:off x="471835" y="1094416"/>
              <a:ext cx="11248331" cy="4899618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713318" y="861890"/>
            <a:ext cx="10782488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由几何关系得光在元件中传播的路程为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747260"/>
              </p:ext>
            </p:extLst>
          </p:nvPr>
        </p:nvGraphicFramePr>
        <p:xfrm>
          <a:off x="800100" y="1493515"/>
          <a:ext cx="79438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44" name="文档" r:id="rId19" imgW="7948263" imgH="1489257" progId="Word.Document.12">
                  <p:embed/>
                </p:oleObj>
              </mc:Choice>
              <mc:Fallback>
                <p:oleObj name="文档" r:id="rId19" imgW="7948263" imgH="14892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0100" y="1493515"/>
                        <a:ext cx="7943850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41515"/>
              </p:ext>
            </p:extLst>
          </p:nvPr>
        </p:nvGraphicFramePr>
        <p:xfrm>
          <a:off x="800100" y="2863890"/>
          <a:ext cx="79438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45" name="文档" r:id="rId21" imgW="7948263" imgH="1091714" progId="Word.Document.12">
                  <p:embed/>
                </p:oleObj>
              </mc:Choice>
              <mc:Fallback>
                <p:oleObj name="文档" r:id="rId21" imgW="7948263" imgH="10917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00100" y="2863890"/>
                        <a:ext cx="794385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443119"/>
              </p:ext>
            </p:extLst>
          </p:nvPr>
        </p:nvGraphicFramePr>
        <p:xfrm>
          <a:off x="803275" y="3789363"/>
          <a:ext cx="10555288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46" name="文档" r:id="rId23" imgW="10680586" imgH="1912189" progId="Word.Document.12">
                  <p:embed/>
                </p:oleObj>
              </mc:Choice>
              <mc:Fallback>
                <p:oleObj name="文档" r:id="rId23" imgW="10680586" imgH="19121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03275" y="3789363"/>
                        <a:ext cx="10555288" cy="189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1074" descr="X167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97" y="1397214"/>
            <a:ext cx="3982809" cy="188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34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17426"/>
            <a:ext cx="11412000" cy="583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如图所示，在光滑水平桌面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上有质量为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和质量为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之间压缩一轻弹簧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轻弹簧与两小球不拴接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，桌面边缘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处放置一质量也为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的橡皮泥球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处固定一与水平桌面相切的光滑竖直半圆形轨道。释放被压缩的轻弹簧，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两小球被轻弹簧弹出，小球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与弹簧分离后进入半圆形轨道，恰好能够通过半圆形轨道的最高点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与弹簧分离后与桌面边缘的橡皮泥球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碰撞后合为一体飞出，落在水平地面上的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点。已知水平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点到桌面边缘的水平距离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，重力加速度为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，求：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240642" name="Picture 2" descr="X18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033" y="4080681"/>
            <a:ext cx="3842685" cy="190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4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053530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经过半圆形轨道最低点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时对轨道的压力大小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6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7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8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9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10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11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5" name="圆角矩形 2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15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pic>
        <p:nvPicPr>
          <p:cNvPr id="240642" name="Picture 2" descr="X18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64" y="1989634"/>
            <a:ext cx="3842685" cy="190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89206" y="4022442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120 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432293"/>
              </p:ext>
            </p:extLst>
          </p:nvPr>
        </p:nvGraphicFramePr>
        <p:xfrm>
          <a:off x="803275" y="1937236"/>
          <a:ext cx="791368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02" name="文档" r:id="rId3" imgW="8004044" imgH="742106" progId="Word.Document.12">
                  <p:embed/>
                </p:oleObj>
              </mc:Choice>
              <mc:Fallback>
                <p:oleObj name="文档" r:id="rId3" imgW="8004044" imgH="7421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3275" y="1937236"/>
                        <a:ext cx="7913688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圆角矩形 25">
            <a:hlinkClick r:id="rId5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6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7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8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9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0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11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2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3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4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5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6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8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19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15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041" y="271602"/>
            <a:ext cx="11248331" cy="5832648"/>
            <a:chOff x="471835" y="934424"/>
            <a:chExt cx="11248331" cy="5832648"/>
          </a:xfrm>
        </p:grpSpPr>
        <p:sp>
          <p:nvSpPr>
            <p:cNvPr id="33" name="圆角矩形 32"/>
            <p:cNvSpPr/>
            <p:nvPr/>
          </p:nvSpPr>
          <p:spPr>
            <a:xfrm>
              <a:off x="471835" y="1094414"/>
              <a:ext cx="11248331" cy="5672658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134426"/>
              </p:ext>
            </p:extLst>
          </p:nvPr>
        </p:nvGraphicFramePr>
        <p:xfrm>
          <a:off x="803275" y="620331"/>
          <a:ext cx="103632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03" name="文档" r:id="rId21" imgW="10518159" imgH="1692934" progId="Word.Document.12">
                  <p:embed/>
                </p:oleObj>
              </mc:Choice>
              <mc:Fallback>
                <p:oleObj name="文档" r:id="rId21" imgW="10518159" imgH="1692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03275" y="620331"/>
                        <a:ext cx="10363200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" descr="X18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30" y="559634"/>
            <a:ext cx="3842685" cy="190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820782"/>
              </p:ext>
            </p:extLst>
          </p:nvPr>
        </p:nvGraphicFramePr>
        <p:xfrm>
          <a:off x="803275" y="2401362"/>
          <a:ext cx="101187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04" name="文档" r:id="rId24" imgW="10237243" imgH="1068957" progId="Word.Document.12">
                  <p:embed/>
                </p:oleObj>
              </mc:Choice>
              <mc:Fallback>
                <p:oleObj name="文档" r:id="rId24" imgW="10237243" imgH="10689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03275" y="2401362"/>
                        <a:ext cx="10118725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437708"/>
              </p:ext>
            </p:extLst>
          </p:nvPr>
        </p:nvGraphicFramePr>
        <p:xfrm>
          <a:off x="803275" y="3285778"/>
          <a:ext cx="78930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05" name="文档" r:id="rId26" imgW="8004044" imgH="742106" progId="Word.Document.12">
                  <p:embed/>
                </p:oleObj>
              </mc:Choice>
              <mc:Fallback>
                <p:oleObj name="文档" r:id="rId26" imgW="8004044" imgH="7421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03275" y="3285778"/>
                        <a:ext cx="789305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579834"/>
              </p:ext>
            </p:extLst>
          </p:nvPr>
        </p:nvGraphicFramePr>
        <p:xfrm>
          <a:off x="766614" y="3750831"/>
          <a:ext cx="101187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06" name="文档" r:id="rId28" imgW="10237243" imgH="1066800" progId="Word.Document.12">
                  <p:embed/>
                </p:oleObj>
              </mc:Choice>
              <mc:Fallback>
                <p:oleObj name="文档" r:id="rId28" imgW="10237243" imgH="106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66614" y="3750831"/>
                        <a:ext cx="10118725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684446" y="4575239"/>
            <a:ext cx="9812557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120 N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由牛顿第三定律有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120 N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9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17426"/>
            <a:ext cx="11412000" cy="1315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与橡皮泥球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碰撞前瞬间的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大小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6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7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8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9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10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11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5" name="圆角矩形 2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15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pic>
        <p:nvPicPr>
          <p:cNvPr id="19" name="Picture 2" descr="X18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097" y="179274"/>
            <a:ext cx="3842685" cy="190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389206" y="1413570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 m/s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041" y="2164130"/>
            <a:ext cx="11248331" cy="4094296"/>
            <a:chOff x="471835" y="934424"/>
            <a:chExt cx="11248331" cy="4094296"/>
          </a:xfrm>
        </p:grpSpPr>
        <p:sp>
          <p:nvSpPr>
            <p:cNvPr id="22" name="圆角矩形 21"/>
            <p:cNvSpPr/>
            <p:nvPr/>
          </p:nvSpPr>
          <p:spPr>
            <a:xfrm>
              <a:off x="471835" y="1094414"/>
              <a:ext cx="11248331" cy="3934306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86150"/>
              </p:ext>
            </p:extLst>
          </p:nvPr>
        </p:nvGraphicFramePr>
        <p:xfrm>
          <a:off x="731838" y="2438653"/>
          <a:ext cx="10668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6" name="文档" r:id="rId20" imgW="10973027" imgH="1675322" progId="Word.Document.12">
                  <p:embed/>
                </p:oleObj>
              </mc:Choice>
              <mc:Fallback>
                <p:oleObj name="文档" r:id="rId20" imgW="10973027" imgH="1675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31838" y="2438653"/>
                        <a:ext cx="10668000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622598" y="3650533"/>
            <a:ext cx="9812557" cy="2446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m/s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碰撞前后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组成的系统动量守恒，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则有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m/s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622598" y="2432730"/>
            <a:ext cx="9812557" cy="24342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和弹簧组成的系统动量守恒，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则有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m/s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和弹簧组成的系统，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9206" y="317045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被压缩的轻弹簧的弹性势能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2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3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4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5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6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7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8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9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10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11</a:t>
            </a:r>
            <a:endParaRPr kumimoji="1" lang="zh-CN" altLang="en-US" sz="1600" kern="0" dirty="0" smtClean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ea typeface="微软雅黑" panose="020B0503020204020204" charset="-122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ea typeface="微软雅黑"/>
            </a:endParaRPr>
          </a:p>
        </p:txBody>
      </p:sp>
      <p:sp>
        <p:nvSpPr>
          <p:cNvPr id="25" name="圆角矩形 2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/>
                </a:solidFill>
                <a:ea typeface="微软雅黑" panose="020B0503020204020204" charset="-122"/>
              </a:rPr>
              <a:t>15</a:t>
            </a:r>
            <a:endParaRPr kumimoji="1" lang="zh-CN" altLang="en-US" sz="1600" kern="0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pic>
        <p:nvPicPr>
          <p:cNvPr id="19" name="Picture 2" descr="X18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097" y="179274"/>
            <a:ext cx="3842685" cy="190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389206" y="1037125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 J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041" y="2164130"/>
            <a:ext cx="11248331" cy="4094296"/>
            <a:chOff x="471835" y="934424"/>
            <a:chExt cx="11248331" cy="4094296"/>
          </a:xfrm>
        </p:grpSpPr>
        <p:sp>
          <p:nvSpPr>
            <p:cNvPr id="22" name="圆角矩形 21"/>
            <p:cNvSpPr/>
            <p:nvPr/>
          </p:nvSpPr>
          <p:spPr>
            <a:xfrm>
              <a:off x="471835" y="1094414"/>
              <a:ext cx="11248331" cy="3934306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716402"/>
              </p:ext>
            </p:extLst>
          </p:nvPr>
        </p:nvGraphicFramePr>
        <p:xfrm>
          <a:off x="694606" y="4808994"/>
          <a:ext cx="102616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0" name="文档" r:id="rId20" imgW="10746854" imgH="1088007" progId="Word.Document.12">
                  <p:embed/>
                </p:oleObj>
              </mc:Choice>
              <mc:Fallback>
                <p:oleObj name="文档" r:id="rId20" imgW="10746854" imgH="1088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4606" y="4808994"/>
                        <a:ext cx="10261600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/>
          <p:cNvSpPr/>
          <p:nvPr/>
        </p:nvSpPr>
        <p:spPr>
          <a:xfrm>
            <a:off x="622598" y="5500330"/>
            <a:ext cx="9812557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J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0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0" grpId="0"/>
      <p:bldP spid="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" b="1"/>
          <a:stretch/>
        </p:blipFill>
        <p:spPr>
          <a:xfrm>
            <a:off x="7272338" y="2048613"/>
            <a:ext cx="4917600" cy="276405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flipV="1">
            <a:off x="7272338" y="2046605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6654" y="256529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6654" y="2781559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3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126654" y="3470697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更多精彩内容请登录：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www.xinjiaoyu.com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7" name="圆角矩形 3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54845"/>
            <a:ext cx="11248331" cy="6179964"/>
            <a:chOff x="471835" y="934424"/>
            <a:chExt cx="11248331" cy="6179964"/>
          </a:xfrm>
        </p:grpSpPr>
        <p:sp>
          <p:nvSpPr>
            <p:cNvPr id="28" name="圆角矩形 27"/>
            <p:cNvSpPr/>
            <p:nvPr/>
          </p:nvSpPr>
          <p:spPr>
            <a:xfrm>
              <a:off x="471835" y="1094413"/>
              <a:ext cx="11248331" cy="6019975"/>
            </a:xfrm>
            <a:prstGeom prst="roundRect">
              <a:avLst>
                <a:gd name="adj" fmla="val 216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05206" y="325500"/>
            <a:ext cx="10980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由题图乙可知，在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光的折射角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较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，由折射定律可知，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光的折射率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较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光的频率比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光的频率高，故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彩虹的形成是光的折射现象，故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可知，由于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光的折射率较大，则在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水晶球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光的传播速度比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光的小，故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光的频率比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光的频率高，则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光的波长比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光的波长短，遇到同样的障碍物，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光比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光更容易发生明显的衍射现象，故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6" name="Picture 2" descr="ZM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54" y="549474"/>
            <a:ext cx="4729676" cy="24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622825"/>
              </p:ext>
            </p:extLst>
          </p:nvPr>
        </p:nvGraphicFramePr>
        <p:xfrm>
          <a:off x="1626443" y="3420367"/>
          <a:ext cx="868363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2" name="文档" r:id="rId20" imgW="867744" imgH="1182683" progId="Word.Document.12">
                  <p:embed/>
                </p:oleObj>
              </mc:Choice>
              <mc:Fallback>
                <p:oleObj name="文档" r:id="rId20" imgW="867744" imgH="11826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626443" y="3420367"/>
                        <a:ext cx="868363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79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圆角矩形 1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9206" y="583029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吉林省乾安县第七中学高二月考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如图所示，虚线和实线分别为甲、乙两个单摆做简谐运动的图像，则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甲、乙两个单摆的振幅分别为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cm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cm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甲、乙两个单摆的机械能可能相等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末，甲、乙两个摆球的加速度均为零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末甲的速度达到最大，乙的向心加速度达到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TextBox 14"/>
          <p:cNvSpPr txBox="1"/>
          <p:nvPr/>
        </p:nvSpPr>
        <p:spPr>
          <a:xfrm>
            <a:off x="262558" y="3204245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231426" name="Picture 2" descr="X16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78" y="1366673"/>
            <a:ext cx="4533484" cy="249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圆角矩形 1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54845"/>
            <a:ext cx="11248331" cy="6179964"/>
            <a:chOff x="471835" y="934424"/>
            <a:chExt cx="11248331" cy="6179964"/>
          </a:xfrm>
        </p:grpSpPr>
        <p:sp>
          <p:nvSpPr>
            <p:cNvPr id="39" name="圆角矩形 38"/>
            <p:cNvSpPr/>
            <p:nvPr/>
          </p:nvSpPr>
          <p:spPr>
            <a:xfrm>
              <a:off x="471835" y="1094413"/>
              <a:ext cx="11248331" cy="6019975"/>
            </a:xfrm>
            <a:prstGeom prst="roundRect">
              <a:avLst>
                <a:gd name="adj" fmla="val 216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605206" y="325500"/>
            <a:ext cx="10980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振幅为偏离平衡位置的最大距离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甲、乙两个单摆的振幅分别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cm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摆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球质量未知，故甲、乙两个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单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摆的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机械能可能相等，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末，两摆球均在平衡位置，故甲、乙两摆球切线方向的加速度均为零，但向心加速度均不为零，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末甲处于平衡位置，速度达到最大，乙处于最大位移处，速度为零，向心加速度为零，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3" name="Picture 2" descr="X16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94" y="477466"/>
            <a:ext cx="4488598" cy="247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3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780003"/>
            <a:ext cx="11412000" cy="3926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大庆市高二期中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一质量为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的物块在合外力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的作用下从静止开始沿直线运动。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随时间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变化的图线如图所示，则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时物块的速率为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m/s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时物块的速率为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m/s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时物块的速率为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m/s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时物块的速率为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m/s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72083" y="3979463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0" name="圆角矩形 1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232450" name="Picture 2" descr="X19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40" y="2133650"/>
            <a:ext cx="3042883" cy="243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041" y="640532"/>
            <a:ext cx="11248331" cy="3221310"/>
            <a:chOff x="471835" y="934424"/>
            <a:chExt cx="11248331" cy="3221310"/>
          </a:xfrm>
        </p:grpSpPr>
        <p:sp>
          <p:nvSpPr>
            <p:cNvPr id="26" name="圆角矩形 25"/>
            <p:cNvSpPr/>
            <p:nvPr/>
          </p:nvSpPr>
          <p:spPr>
            <a:xfrm>
              <a:off x="471835" y="1094414"/>
              <a:ext cx="11248331" cy="3061320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圆角矩形 1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0" name="圆角矩形 2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7570351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31" name="圆角矩形 30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C8D6E06-4B20-9442-B054-A71318E46B1D}"/>
              </a:ext>
            </a:extLst>
          </p:cNvPr>
          <p:cNvSpPr/>
          <p:nvPr/>
        </p:nvSpPr>
        <p:spPr>
          <a:xfrm>
            <a:off x="8008942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 smtClean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59563" y="965917"/>
            <a:ext cx="7349379" cy="2607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对物块应用动量定理，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，代入数据得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m/s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物块应用动量定理，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内有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，代入数据得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m/s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9" name="Picture 2" descr="X19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987" y="1092415"/>
            <a:ext cx="3012755" cy="240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4132</Words>
  <Application>Microsoft Office PowerPoint</Application>
  <PresentationFormat>自定义</PresentationFormat>
  <Paragraphs>890</Paragraphs>
  <Slides>49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49</vt:i4>
      </vt:variant>
    </vt:vector>
  </HeadingPairs>
  <TitlesOfParts>
    <vt:vector size="66" baseType="lpstr">
      <vt:lpstr>DOUYU Font</vt:lpstr>
      <vt:lpstr>方正中等线简体</vt:lpstr>
      <vt:lpstr>黑体</vt:lpstr>
      <vt:lpstr>华文黑体</vt:lpstr>
      <vt:lpstr>华文细黑</vt:lpstr>
      <vt:lpstr>楷体_GB2312</vt:lpstr>
      <vt:lpstr>宋体</vt:lpstr>
      <vt:lpstr>宋体-方正超大字符集</vt:lpstr>
      <vt:lpstr>微软雅黑</vt:lpstr>
      <vt:lpstr>Arial</vt:lpstr>
      <vt:lpstr>Book Antiqua</vt:lpstr>
      <vt:lpstr>Calibri</vt:lpstr>
      <vt:lpstr>Courier New</vt:lpstr>
      <vt:lpstr>Times New Roman</vt:lpstr>
      <vt:lpstr>7_Office 主题</vt:lpstr>
      <vt:lpstr>Microsoft Word 文档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Administrator</cp:lastModifiedBy>
  <cp:revision>7658</cp:revision>
  <dcterms:created xsi:type="dcterms:W3CDTF">2014-11-27T01:03:00Z</dcterms:created>
  <dcterms:modified xsi:type="dcterms:W3CDTF">2024-04-30T02:54:08Z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FACF11E2EA8A4EB9A823E81D0CED0350_12</vt:lpwstr>
  </property>
</Properties>
</file>