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handoutMasterIdLst>
    <p:handoutMasterId r:id="rId47"/>
  </p:handoutMasterIdLst>
  <p:sldIdLst>
    <p:sldId id="2290" r:id="rId2"/>
    <p:sldId id="1910" r:id="rId3"/>
    <p:sldId id="2306" r:id="rId4"/>
    <p:sldId id="2422" r:id="rId5"/>
    <p:sldId id="1911" r:id="rId6"/>
    <p:sldId id="2307" r:id="rId7"/>
    <p:sldId id="1912" r:id="rId8"/>
    <p:sldId id="2308" r:id="rId9"/>
    <p:sldId id="1913" r:id="rId10"/>
    <p:sldId id="2254" r:id="rId11"/>
    <p:sldId id="2409" r:id="rId12"/>
    <p:sldId id="1914" r:id="rId13"/>
    <p:sldId id="2309" r:id="rId14"/>
    <p:sldId id="2410" r:id="rId15"/>
    <p:sldId id="1920" r:id="rId16"/>
    <p:sldId id="2255" r:id="rId17"/>
    <p:sldId id="1922" r:id="rId18"/>
    <p:sldId id="2155" r:id="rId19"/>
    <p:sldId id="1924" r:id="rId20"/>
    <p:sldId id="2310" r:id="rId21"/>
    <p:sldId id="1926" r:id="rId22"/>
    <p:sldId id="2134" r:id="rId23"/>
    <p:sldId id="2037" r:id="rId24"/>
    <p:sldId id="2244" r:id="rId25"/>
    <p:sldId id="2039" r:id="rId26"/>
    <p:sldId id="2412" r:id="rId27"/>
    <p:sldId id="2413" r:id="rId28"/>
    <p:sldId id="2041" r:id="rId29"/>
    <p:sldId id="2414" r:id="rId30"/>
    <p:sldId id="2402" r:id="rId31"/>
    <p:sldId id="2415" r:id="rId32"/>
    <p:sldId id="2416" r:id="rId33"/>
    <p:sldId id="2304" r:id="rId34"/>
    <p:sldId id="2387" r:id="rId35"/>
    <p:sldId id="2417" r:id="rId36"/>
    <p:sldId id="2311" r:id="rId37"/>
    <p:sldId id="2405" r:id="rId38"/>
    <p:sldId id="2418" r:id="rId39"/>
    <p:sldId id="2312" r:id="rId40"/>
    <p:sldId id="2319" r:id="rId41"/>
    <p:sldId id="2419" r:id="rId42"/>
    <p:sldId id="2420" r:id="rId43"/>
    <p:sldId id="2421" r:id="rId44"/>
    <p:sldId id="2171" r:id="rId45"/>
  </p:sldIdLst>
  <p:sldSz cx="12190413" cy="6859588"/>
  <p:notesSz cx="6858000" cy="9144000"/>
  <p:custDataLst>
    <p:tags r:id="rId48"/>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5" userDrawn="1">
          <p15:clr>
            <a:srgbClr val="A4A3A4"/>
          </p15:clr>
        </p15:guide>
        <p15:guide id="2" pos="1937" userDrawn="1">
          <p15:clr>
            <a:srgbClr val="A4A3A4"/>
          </p15:clr>
        </p15:guide>
      </p15:sldGuideLst>
    </p:ext>
    <p:ext uri="{2D200454-40CA-4A62-9FC3-DE9A4176ACB9}">
      <p15:notesGuideLst xmlns:p15="http://schemas.microsoft.com/office/powerpoint/2012/main">
        <p15:guide id="1" orient="horz" pos="2894">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2752A0"/>
    <a:srgbClr val="495666"/>
    <a:srgbClr val="044491"/>
    <a:srgbClr val="0070C0"/>
    <a:srgbClr val="384556"/>
    <a:srgbClr val="F2F2F2"/>
    <a:srgbClr val="C00000"/>
    <a:srgbClr val="1481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5" autoAdjust="0"/>
    <p:restoredTop sz="96318" autoAdjust="0"/>
  </p:normalViewPr>
  <p:slideViewPr>
    <p:cSldViewPr showGuides="1">
      <p:cViewPr>
        <p:scale>
          <a:sx n="66" d="100"/>
          <a:sy n="66" d="100"/>
        </p:scale>
        <p:origin x="667" y="413"/>
      </p:cViewPr>
      <p:guideLst>
        <p:guide orient="horz" pos="1265"/>
        <p:guide pos="193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94"/>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2024/4/30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8250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2024/4/30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701961865"/>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a:t>
            </a:fld>
            <a:endParaRPr lang="zh-CN" altLang="en-US"/>
          </a:p>
        </p:txBody>
      </p:sp>
    </p:spTree>
    <p:extLst>
      <p:ext uri="{BB962C8B-B14F-4D97-AF65-F5344CB8AC3E}">
        <p14:creationId xmlns:p14="http://schemas.microsoft.com/office/powerpoint/2010/main" val="388634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5">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slide" Target="slide39.xml"/><Relationship Id="rId3" Type="http://schemas.openxmlformats.org/officeDocument/2006/relationships/slide" Target="slide2.xml"/><Relationship Id="rId21" Type="http://schemas.openxmlformats.org/officeDocument/2006/relationships/image" Target="../media/image11.pn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6.xml"/><Relationship Id="rId2" Type="http://schemas.openxmlformats.org/officeDocument/2006/relationships/slideLayout" Target="../slideLayouts/slideLayout2.xml"/><Relationship Id="rId16" Type="http://schemas.openxmlformats.org/officeDocument/2006/relationships/slide" Target="slide33.xml"/><Relationship Id="rId20" Type="http://schemas.openxmlformats.org/officeDocument/2006/relationships/image" Target="../media/image12.emf"/><Relationship Id="rId1" Type="http://schemas.openxmlformats.org/officeDocument/2006/relationships/vmlDrawing" Target="../drawings/vmlDrawing4.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image" Target="../media/image5.png"/><Relationship Id="rId10" Type="http://schemas.openxmlformats.org/officeDocument/2006/relationships/slide" Target="slide19.xml"/><Relationship Id="rId19" Type="http://schemas.openxmlformats.org/officeDocument/2006/relationships/package" Target="../embeddings/Microsoft_Word___6.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slide" Target="slide39.xml"/><Relationship Id="rId3" Type="http://schemas.openxmlformats.org/officeDocument/2006/relationships/slide" Target="slide2.xml"/><Relationship Id="rId21" Type="http://schemas.openxmlformats.org/officeDocument/2006/relationships/image" Target="../media/image11.pn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6.xml"/><Relationship Id="rId2" Type="http://schemas.openxmlformats.org/officeDocument/2006/relationships/slideLayout" Target="../slideLayouts/slideLayout2.xml"/><Relationship Id="rId16" Type="http://schemas.openxmlformats.org/officeDocument/2006/relationships/slide" Target="slide33.xml"/><Relationship Id="rId20" Type="http://schemas.openxmlformats.org/officeDocument/2006/relationships/image" Target="../media/image13.emf"/><Relationship Id="rId1" Type="http://schemas.openxmlformats.org/officeDocument/2006/relationships/vmlDrawing" Target="../drawings/vmlDrawing5.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image" Target="../media/image5.png"/><Relationship Id="rId10" Type="http://schemas.openxmlformats.org/officeDocument/2006/relationships/slide" Target="slide19.xml"/><Relationship Id="rId19" Type="http://schemas.openxmlformats.org/officeDocument/2006/relationships/package" Target="../embeddings/Microsoft_Word___7.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8.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25.xml"/><Relationship Id="rId17" Type="http://schemas.openxmlformats.org/officeDocument/2006/relationships/image" Target="../media/image14.png"/><Relationship Id="rId2" Type="http://schemas.openxmlformats.org/officeDocument/2006/relationships/slide" Target="slide2.xml"/><Relationship Id="rId16"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9.xml"/><Relationship Id="rId15" Type="http://schemas.openxmlformats.org/officeDocument/2006/relationships/slide" Target="slide36.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9.xml"/><Relationship Id="rId14" Type="http://schemas.openxmlformats.org/officeDocument/2006/relationships/slide" Target="slide33.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slide" Target="slide39.xml"/><Relationship Id="rId3" Type="http://schemas.openxmlformats.org/officeDocument/2006/relationships/slide" Target="slide2.xml"/><Relationship Id="rId21" Type="http://schemas.openxmlformats.org/officeDocument/2006/relationships/package" Target="../embeddings/Microsoft_Word___9.docx"/><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6.xml"/><Relationship Id="rId2" Type="http://schemas.openxmlformats.org/officeDocument/2006/relationships/slideLayout" Target="../slideLayouts/slideLayout2.xml"/><Relationship Id="rId16" Type="http://schemas.openxmlformats.org/officeDocument/2006/relationships/image" Target="../media/image5.png"/><Relationship Id="rId20" Type="http://schemas.openxmlformats.org/officeDocument/2006/relationships/image" Target="../media/image15.emf"/><Relationship Id="rId1" Type="http://schemas.openxmlformats.org/officeDocument/2006/relationships/vmlDrawing" Target="../drawings/vmlDrawing6.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23" Type="http://schemas.openxmlformats.org/officeDocument/2006/relationships/image" Target="../media/image14.png"/><Relationship Id="rId10" Type="http://schemas.openxmlformats.org/officeDocument/2006/relationships/slide" Target="slide19.xml"/><Relationship Id="rId19" Type="http://schemas.openxmlformats.org/officeDocument/2006/relationships/package" Target="../embeddings/Microsoft_Word___8.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slide" Target="slide39.xml"/><Relationship Id="rId3" Type="http://schemas.openxmlformats.org/officeDocument/2006/relationships/slide" Target="slide2.xml"/><Relationship Id="rId21" Type="http://schemas.openxmlformats.org/officeDocument/2006/relationships/image" Target="../media/image14.pn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6.xml"/><Relationship Id="rId2" Type="http://schemas.openxmlformats.org/officeDocument/2006/relationships/slideLayout" Target="../slideLayouts/slideLayout2.xml"/><Relationship Id="rId16" Type="http://schemas.openxmlformats.org/officeDocument/2006/relationships/image" Target="../media/image5.png"/><Relationship Id="rId20" Type="http://schemas.openxmlformats.org/officeDocument/2006/relationships/image" Target="../media/image17.emf"/><Relationship Id="rId1" Type="http://schemas.openxmlformats.org/officeDocument/2006/relationships/vmlDrawing" Target="../drawings/vmlDrawing7.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19.xml"/><Relationship Id="rId19" Type="http://schemas.openxmlformats.org/officeDocument/2006/relationships/package" Target="../embeddings/Microsoft_Word___10.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15.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1.xml"/><Relationship Id="rId18" Type="http://schemas.openxmlformats.org/officeDocument/2006/relationships/slide" Target="slide36.xml"/><Relationship Id="rId3" Type="http://schemas.openxmlformats.org/officeDocument/2006/relationships/package" Target="../embeddings/Microsoft_Word___11.docx"/><Relationship Id="rId7" Type="http://schemas.openxmlformats.org/officeDocument/2006/relationships/slide" Target="slide7.xml"/><Relationship Id="rId12" Type="http://schemas.openxmlformats.org/officeDocument/2006/relationships/slide" Target="slide19.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slide" Target="slide28.xml"/><Relationship Id="rId20" Type="http://schemas.openxmlformats.org/officeDocument/2006/relationships/image" Target="../media/image19.png"/><Relationship Id="rId1" Type="http://schemas.openxmlformats.org/officeDocument/2006/relationships/vmlDrawing" Target="../drawings/vmlDrawing8.vml"/><Relationship Id="rId6" Type="http://schemas.openxmlformats.org/officeDocument/2006/relationships/slide" Target="slide5.xml"/><Relationship Id="rId11" Type="http://schemas.openxmlformats.org/officeDocument/2006/relationships/slide" Target="slide17.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5.xml"/><Relationship Id="rId19" Type="http://schemas.openxmlformats.org/officeDocument/2006/relationships/slide" Target="slide39.xml"/><Relationship Id="rId4" Type="http://schemas.openxmlformats.org/officeDocument/2006/relationships/image" Target="../media/image18.emf"/><Relationship Id="rId9" Type="http://schemas.openxmlformats.org/officeDocument/2006/relationships/slide" Target="slide12.xml"/><Relationship Id="rId14" Type="http://schemas.openxmlformats.org/officeDocument/2006/relationships/slide" Target="slide23.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image" Target="../media/image5.png"/><Relationship Id="rId3" Type="http://schemas.openxmlformats.org/officeDocument/2006/relationships/slide" Target="slide2.xml"/><Relationship Id="rId21" Type="http://schemas.openxmlformats.org/officeDocument/2006/relationships/image" Target="../media/image19.pn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20.emf"/><Relationship Id="rId1" Type="http://schemas.openxmlformats.org/officeDocument/2006/relationships/vmlDrawing" Target="../drawings/vmlDrawing9.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23" Type="http://schemas.openxmlformats.org/officeDocument/2006/relationships/image" Target="../media/image21.emf"/><Relationship Id="rId10" Type="http://schemas.openxmlformats.org/officeDocument/2006/relationships/slide" Target="slide19.xml"/><Relationship Id="rId19" Type="http://schemas.openxmlformats.org/officeDocument/2006/relationships/package" Target="../embeddings/Microsoft_Word___12.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package" Target="../embeddings/Microsoft_Word___13.docx"/></Relationships>
</file>

<file path=ppt/slides/_rels/slide1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1.xml"/><Relationship Id="rId18" Type="http://schemas.openxmlformats.org/officeDocument/2006/relationships/slide" Target="slide36.xml"/><Relationship Id="rId3" Type="http://schemas.openxmlformats.org/officeDocument/2006/relationships/package" Target="../embeddings/Microsoft_Word___14.docx"/><Relationship Id="rId7" Type="http://schemas.openxmlformats.org/officeDocument/2006/relationships/slide" Target="slide7.xml"/><Relationship Id="rId12" Type="http://schemas.openxmlformats.org/officeDocument/2006/relationships/slide" Target="slide19.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slide" Target="slide28.xml"/><Relationship Id="rId1" Type="http://schemas.openxmlformats.org/officeDocument/2006/relationships/vmlDrawing" Target="../drawings/vmlDrawing10.vml"/><Relationship Id="rId6" Type="http://schemas.openxmlformats.org/officeDocument/2006/relationships/slide" Target="slide5.xml"/><Relationship Id="rId11" Type="http://schemas.openxmlformats.org/officeDocument/2006/relationships/slide" Target="slide17.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5.xml"/><Relationship Id="rId19" Type="http://schemas.openxmlformats.org/officeDocument/2006/relationships/slide" Target="slide39.xml"/><Relationship Id="rId4" Type="http://schemas.openxmlformats.org/officeDocument/2006/relationships/image" Target="../media/image22.emf"/><Relationship Id="rId9" Type="http://schemas.openxmlformats.org/officeDocument/2006/relationships/slide" Target="slide12.xml"/><Relationship Id="rId14" Type="http://schemas.openxmlformats.org/officeDocument/2006/relationships/slide" Target="slide23.xml"/></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slide" Target="slide39.xml"/><Relationship Id="rId3" Type="http://schemas.openxmlformats.org/officeDocument/2006/relationships/slide" Target="slide2.xml"/><Relationship Id="rId21" Type="http://schemas.openxmlformats.org/officeDocument/2006/relationships/image" Target="../media/image24.pn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6.xml"/><Relationship Id="rId2" Type="http://schemas.openxmlformats.org/officeDocument/2006/relationships/slideLayout" Target="../slideLayouts/slideLayout2.xml"/><Relationship Id="rId16" Type="http://schemas.openxmlformats.org/officeDocument/2006/relationships/slide" Target="slide33.xml"/><Relationship Id="rId20" Type="http://schemas.openxmlformats.org/officeDocument/2006/relationships/image" Target="../media/image23.emf"/><Relationship Id="rId1" Type="http://schemas.openxmlformats.org/officeDocument/2006/relationships/vmlDrawing" Target="../drawings/vmlDrawing11.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image" Target="../media/image5.png"/><Relationship Id="rId10" Type="http://schemas.openxmlformats.org/officeDocument/2006/relationships/slide" Target="slide19.xml"/><Relationship Id="rId19" Type="http://schemas.openxmlformats.org/officeDocument/2006/relationships/package" Target="../embeddings/Microsoft_Word___15.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19.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8.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25.xml"/><Relationship Id="rId17" Type="http://schemas.openxmlformats.org/officeDocument/2006/relationships/image" Target="../media/image25.png"/><Relationship Id="rId2" Type="http://schemas.openxmlformats.org/officeDocument/2006/relationships/slide" Target="slide2.xml"/><Relationship Id="rId16"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9.xml"/><Relationship Id="rId15" Type="http://schemas.openxmlformats.org/officeDocument/2006/relationships/slide" Target="slide36.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9.xml"/><Relationship Id="rId14" Type="http://schemas.openxmlformats.org/officeDocument/2006/relationships/slide" Target="slide33.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8.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9.xml"/><Relationship Id="rId15" Type="http://schemas.openxmlformats.org/officeDocument/2006/relationships/slide" Target="slide36.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9.xml"/><Relationship Id="rId14" Type="http://schemas.openxmlformats.org/officeDocument/2006/relationships/slide" Target="slide33.xml"/></Relationships>
</file>

<file path=ppt/slides/_rels/slide2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slide" Target="slide39.xml"/><Relationship Id="rId3" Type="http://schemas.openxmlformats.org/officeDocument/2006/relationships/slide" Target="slide2.xml"/><Relationship Id="rId21" Type="http://schemas.openxmlformats.org/officeDocument/2006/relationships/package" Target="../embeddings/Microsoft_Word___17.docx"/><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6.xml"/><Relationship Id="rId2" Type="http://schemas.openxmlformats.org/officeDocument/2006/relationships/slideLayout" Target="../slideLayouts/slideLayout2.xml"/><Relationship Id="rId16" Type="http://schemas.openxmlformats.org/officeDocument/2006/relationships/slide" Target="slide33.xml"/><Relationship Id="rId20" Type="http://schemas.openxmlformats.org/officeDocument/2006/relationships/image" Target="../media/image26.emf"/><Relationship Id="rId1" Type="http://schemas.openxmlformats.org/officeDocument/2006/relationships/vmlDrawing" Target="../drawings/vmlDrawing12.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image" Target="../media/image5.png"/><Relationship Id="rId23" Type="http://schemas.openxmlformats.org/officeDocument/2006/relationships/image" Target="../media/image25.png"/><Relationship Id="rId10" Type="http://schemas.openxmlformats.org/officeDocument/2006/relationships/slide" Target="slide19.xml"/><Relationship Id="rId19" Type="http://schemas.openxmlformats.org/officeDocument/2006/relationships/package" Target="../embeddings/Microsoft_Word___16.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image" Target="../media/image27.emf"/></Relationships>
</file>

<file path=ppt/slides/_rels/slide2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1.xml"/><Relationship Id="rId18" Type="http://schemas.openxmlformats.org/officeDocument/2006/relationships/slide" Target="slide36.xml"/><Relationship Id="rId3" Type="http://schemas.openxmlformats.org/officeDocument/2006/relationships/package" Target="../embeddings/Microsoft_Word___18.docx"/><Relationship Id="rId21" Type="http://schemas.openxmlformats.org/officeDocument/2006/relationships/package" Target="../embeddings/Microsoft_Word___19.docx"/><Relationship Id="rId7" Type="http://schemas.openxmlformats.org/officeDocument/2006/relationships/slide" Target="slide7.xml"/><Relationship Id="rId12" Type="http://schemas.openxmlformats.org/officeDocument/2006/relationships/slide" Target="slide19.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slide" Target="slide28.xml"/><Relationship Id="rId20" Type="http://schemas.openxmlformats.org/officeDocument/2006/relationships/image" Target="../media/image31.png"/><Relationship Id="rId1" Type="http://schemas.openxmlformats.org/officeDocument/2006/relationships/vmlDrawing" Target="../drawings/vmlDrawing13.vml"/><Relationship Id="rId6" Type="http://schemas.openxmlformats.org/officeDocument/2006/relationships/slide" Target="slide5.xml"/><Relationship Id="rId11" Type="http://schemas.openxmlformats.org/officeDocument/2006/relationships/slide" Target="slide17.xml"/><Relationship Id="rId24" Type="http://schemas.openxmlformats.org/officeDocument/2006/relationships/image" Target="../media/image30.emf"/><Relationship Id="rId5" Type="http://schemas.openxmlformats.org/officeDocument/2006/relationships/slide" Target="slide2.xml"/><Relationship Id="rId15" Type="http://schemas.openxmlformats.org/officeDocument/2006/relationships/slide" Target="slide25.xml"/><Relationship Id="rId23" Type="http://schemas.openxmlformats.org/officeDocument/2006/relationships/package" Target="../embeddings/Microsoft_Word___20.docx"/><Relationship Id="rId10" Type="http://schemas.openxmlformats.org/officeDocument/2006/relationships/slide" Target="slide15.xml"/><Relationship Id="rId19" Type="http://schemas.openxmlformats.org/officeDocument/2006/relationships/slide" Target="slide39.xml"/><Relationship Id="rId4" Type="http://schemas.openxmlformats.org/officeDocument/2006/relationships/image" Target="../media/image28.emf"/><Relationship Id="rId9" Type="http://schemas.openxmlformats.org/officeDocument/2006/relationships/slide" Target="slide12.xml"/><Relationship Id="rId14" Type="http://schemas.openxmlformats.org/officeDocument/2006/relationships/slide" Target="slide23.xml"/><Relationship Id="rId22" Type="http://schemas.openxmlformats.org/officeDocument/2006/relationships/image" Target="../media/image29.emf"/></Relationships>
</file>

<file path=ppt/slides/_rels/slide2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image" Target="../media/image5.png"/><Relationship Id="rId3" Type="http://schemas.openxmlformats.org/officeDocument/2006/relationships/slide" Target="slide2.xml"/><Relationship Id="rId21" Type="http://schemas.openxmlformats.org/officeDocument/2006/relationships/package" Target="../embeddings/Microsoft_Word___22.docx"/><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32.emf"/><Relationship Id="rId1" Type="http://schemas.openxmlformats.org/officeDocument/2006/relationships/vmlDrawing" Target="../drawings/vmlDrawing14.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23" Type="http://schemas.openxmlformats.org/officeDocument/2006/relationships/image" Target="../media/image34.png"/><Relationship Id="rId10" Type="http://schemas.openxmlformats.org/officeDocument/2006/relationships/slide" Target="slide19.xml"/><Relationship Id="rId19" Type="http://schemas.openxmlformats.org/officeDocument/2006/relationships/package" Target="../embeddings/Microsoft_Word___21.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image" Target="../media/image33.emf"/></Relationships>
</file>

<file path=ppt/slides/_rels/slide2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package" Target="../embeddings/Microsoft_Word___23.docx"/><Relationship Id="rId3" Type="http://schemas.openxmlformats.org/officeDocument/2006/relationships/slide" Target="slide2.xml"/><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36.png"/><Relationship Id="rId1" Type="http://schemas.openxmlformats.org/officeDocument/2006/relationships/vmlDrawing" Target="../drawings/vmlDrawing15.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19.xml"/><Relationship Id="rId19" Type="http://schemas.openxmlformats.org/officeDocument/2006/relationships/image" Target="../media/image35.emf"/><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2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image" Target="../media/image5.png"/><Relationship Id="rId3" Type="http://schemas.openxmlformats.org/officeDocument/2006/relationships/slide" Target="slide2.xml"/><Relationship Id="rId21" Type="http://schemas.openxmlformats.org/officeDocument/2006/relationships/image" Target="../media/image36.pn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37.emf"/><Relationship Id="rId1" Type="http://schemas.openxmlformats.org/officeDocument/2006/relationships/vmlDrawing" Target="../drawings/vmlDrawing16.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19.xml"/><Relationship Id="rId19" Type="http://schemas.openxmlformats.org/officeDocument/2006/relationships/package" Target="../embeddings/Microsoft_Word___24.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25.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8.xml"/><Relationship Id="rId18" Type="http://schemas.openxmlformats.org/officeDocument/2006/relationships/image" Target="../media/image38.png"/><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25.xml"/><Relationship Id="rId17" Type="http://schemas.openxmlformats.org/officeDocument/2006/relationships/image" Target="../media/image5.png"/><Relationship Id="rId2" Type="http://schemas.openxmlformats.org/officeDocument/2006/relationships/slide" Target="slide2.xml"/><Relationship Id="rId16"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9.xml"/><Relationship Id="rId15" Type="http://schemas.openxmlformats.org/officeDocument/2006/relationships/slide" Target="slide36.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9.xml"/><Relationship Id="rId14" Type="http://schemas.openxmlformats.org/officeDocument/2006/relationships/slide" Target="slide33.xml"/></Relationships>
</file>

<file path=ppt/slides/_rels/slide26.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8.xml"/><Relationship Id="rId18" Type="http://schemas.openxmlformats.org/officeDocument/2006/relationships/image" Target="../media/image40.png"/><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25.xml"/><Relationship Id="rId17" Type="http://schemas.openxmlformats.org/officeDocument/2006/relationships/image" Target="../media/image39.png"/><Relationship Id="rId2" Type="http://schemas.openxmlformats.org/officeDocument/2006/relationships/slide" Target="slide2.xml"/><Relationship Id="rId16"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9.xml"/><Relationship Id="rId15" Type="http://schemas.openxmlformats.org/officeDocument/2006/relationships/slide" Target="slide36.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9.xml"/><Relationship Id="rId14" Type="http://schemas.openxmlformats.org/officeDocument/2006/relationships/slide" Target="slide33.xml"/></Relationships>
</file>

<file path=ppt/slides/_rels/slide2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image" Target="../media/image5.png"/><Relationship Id="rId3" Type="http://schemas.openxmlformats.org/officeDocument/2006/relationships/slide" Target="slide2.xml"/><Relationship Id="rId21" Type="http://schemas.openxmlformats.org/officeDocument/2006/relationships/package" Target="../embeddings/Microsoft_Word___26.docx"/><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41.emf"/><Relationship Id="rId1" Type="http://schemas.openxmlformats.org/officeDocument/2006/relationships/vmlDrawing" Target="../drawings/vmlDrawing17.vml"/><Relationship Id="rId6" Type="http://schemas.openxmlformats.org/officeDocument/2006/relationships/slide" Target="slide9.xml"/><Relationship Id="rId11" Type="http://schemas.openxmlformats.org/officeDocument/2006/relationships/slide" Target="slide21.xml"/><Relationship Id="rId24" Type="http://schemas.openxmlformats.org/officeDocument/2006/relationships/image" Target="../media/image40.png"/><Relationship Id="rId5" Type="http://schemas.openxmlformats.org/officeDocument/2006/relationships/slide" Target="slide7.xml"/><Relationship Id="rId15" Type="http://schemas.openxmlformats.org/officeDocument/2006/relationships/slide" Target="slide33.xml"/><Relationship Id="rId23" Type="http://schemas.openxmlformats.org/officeDocument/2006/relationships/image" Target="../media/image39.png"/><Relationship Id="rId10" Type="http://schemas.openxmlformats.org/officeDocument/2006/relationships/slide" Target="slide19.xml"/><Relationship Id="rId19" Type="http://schemas.openxmlformats.org/officeDocument/2006/relationships/package" Target="../embeddings/Microsoft_Word___25.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image" Target="../media/image42.emf"/></Relationships>
</file>

<file path=ppt/slides/_rels/slide2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image" Target="../media/image5.png"/><Relationship Id="rId3" Type="http://schemas.openxmlformats.org/officeDocument/2006/relationships/slide" Target="slide2.xml"/><Relationship Id="rId21" Type="http://schemas.openxmlformats.org/officeDocument/2006/relationships/image" Target="../media/image44.pn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43.emf"/><Relationship Id="rId1" Type="http://schemas.openxmlformats.org/officeDocument/2006/relationships/vmlDrawing" Target="../drawings/vmlDrawing18.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19.xml"/><Relationship Id="rId19" Type="http://schemas.openxmlformats.org/officeDocument/2006/relationships/package" Target="../embeddings/Microsoft_Word___27.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package" Target="../embeddings/Microsoft_Word___28.docx"/><Relationship Id="rId3" Type="http://schemas.openxmlformats.org/officeDocument/2006/relationships/slide" Target="slide2.xml"/><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47.png"/><Relationship Id="rId1" Type="http://schemas.openxmlformats.org/officeDocument/2006/relationships/vmlDrawing" Target="../drawings/vmlDrawing19.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19.xml"/><Relationship Id="rId19" Type="http://schemas.openxmlformats.org/officeDocument/2006/relationships/image" Target="../media/image46.emf"/><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slide" Target="slide39.xml"/><Relationship Id="rId3" Type="http://schemas.openxmlformats.org/officeDocument/2006/relationships/slide" Target="slide2.xml"/><Relationship Id="rId21" Type="http://schemas.openxmlformats.org/officeDocument/2006/relationships/package" Target="../embeddings/Microsoft_Word___2.docx"/><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6.xml"/><Relationship Id="rId2" Type="http://schemas.openxmlformats.org/officeDocument/2006/relationships/slideLayout" Target="../slideLayouts/slideLayout2.xml"/><Relationship Id="rId16" Type="http://schemas.openxmlformats.org/officeDocument/2006/relationships/slide" Target="slide33.xml"/><Relationship Id="rId20" Type="http://schemas.openxmlformats.org/officeDocument/2006/relationships/image" Target="../media/image3.emf"/><Relationship Id="rId1" Type="http://schemas.openxmlformats.org/officeDocument/2006/relationships/vmlDrawing" Target="../drawings/vmlDrawing1.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image" Target="../media/image5.png"/><Relationship Id="rId10" Type="http://schemas.openxmlformats.org/officeDocument/2006/relationships/slide" Target="slide19.xml"/><Relationship Id="rId19" Type="http://schemas.openxmlformats.org/officeDocument/2006/relationships/package" Target="../embeddings/Microsoft_Word___1.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image" Target="../media/image5.png"/><Relationship Id="rId3" Type="http://schemas.openxmlformats.org/officeDocument/2006/relationships/slide" Target="slide2.xml"/><Relationship Id="rId21" Type="http://schemas.openxmlformats.org/officeDocument/2006/relationships/package" Target="../embeddings/Microsoft_Word___30.docx"/><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48.emf"/><Relationship Id="rId1" Type="http://schemas.openxmlformats.org/officeDocument/2006/relationships/vmlDrawing" Target="../drawings/vmlDrawing20.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23" Type="http://schemas.openxmlformats.org/officeDocument/2006/relationships/image" Target="../media/image47.png"/><Relationship Id="rId10" Type="http://schemas.openxmlformats.org/officeDocument/2006/relationships/slide" Target="slide19.xml"/><Relationship Id="rId19" Type="http://schemas.openxmlformats.org/officeDocument/2006/relationships/package" Target="../embeddings/Microsoft_Word___29.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image" Target="../media/image49.emf"/></Relationships>
</file>

<file path=ppt/slides/_rels/slide31.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8.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25.xml"/><Relationship Id="rId17" Type="http://schemas.openxmlformats.org/officeDocument/2006/relationships/image" Target="../media/image47.png"/><Relationship Id="rId2" Type="http://schemas.openxmlformats.org/officeDocument/2006/relationships/slide" Target="slide2.xml"/><Relationship Id="rId16"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9.xml"/><Relationship Id="rId15" Type="http://schemas.openxmlformats.org/officeDocument/2006/relationships/slide" Target="slide36.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9.xml"/><Relationship Id="rId14" Type="http://schemas.openxmlformats.org/officeDocument/2006/relationships/slide" Target="slide33.xml"/></Relationships>
</file>

<file path=ppt/slides/_rels/slide3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8.xml"/><Relationship Id="rId18" Type="http://schemas.openxmlformats.org/officeDocument/2006/relationships/image" Target="../media/image50.png"/><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25.xml"/><Relationship Id="rId17" Type="http://schemas.openxmlformats.org/officeDocument/2006/relationships/image" Target="../media/image5.png"/><Relationship Id="rId2" Type="http://schemas.openxmlformats.org/officeDocument/2006/relationships/slide" Target="slide2.xml"/><Relationship Id="rId16"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9.xml"/><Relationship Id="rId15" Type="http://schemas.openxmlformats.org/officeDocument/2006/relationships/slide" Target="slide36.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9.xml"/><Relationship Id="rId14"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package" Target="../embeddings/Microsoft_Word___31.docx"/><Relationship Id="rId3" Type="http://schemas.openxmlformats.org/officeDocument/2006/relationships/slide" Target="slide2.xml"/><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52.png"/><Relationship Id="rId1" Type="http://schemas.openxmlformats.org/officeDocument/2006/relationships/vmlDrawing" Target="../drawings/vmlDrawing21.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19.xml"/><Relationship Id="rId19" Type="http://schemas.openxmlformats.org/officeDocument/2006/relationships/image" Target="../media/image51.emf"/><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3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image" Target="../media/image5.png"/><Relationship Id="rId3" Type="http://schemas.openxmlformats.org/officeDocument/2006/relationships/slide" Target="slide2.xml"/><Relationship Id="rId21" Type="http://schemas.openxmlformats.org/officeDocument/2006/relationships/image" Target="../media/image52.pn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53.emf"/><Relationship Id="rId1" Type="http://schemas.openxmlformats.org/officeDocument/2006/relationships/vmlDrawing" Target="../drawings/vmlDrawing22.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19.xml"/><Relationship Id="rId19" Type="http://schemas.openxmlformats.org/officeDocument/2006/relationships/package" Target="../embeddings/Microsoft_Word___32.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3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package" Target="../embeddings/Microsoft_Word___33.docx"/><Relationship Id="rId3" Type="http://schemas.openxmlformats.org/officeDocument/2006/relationships/slide" Target="slide2.xml"/><Relationship Id="rId21" Type="http://schemas.openxmlformats.org/officeDocument/2006/relationships/package" Target="../embeddings/Microsoft_Word___34.docx"/><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5.png"/><Relationship Id="rId1" Type="http://schemas.openxmlformats.org/officeDocument/2006/relationships/vmlDrawing" Target="../drawings/vmlDrawing23.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23" Type="http://schemas.openxmlformats.org/officeDocument/2006/relationships/image" Target="../media/image52.png"/><Relationship Id="rId10" Type="http://schemas.openxmlformats.org/officeDocument/2006/relationships/slide" Target="slide19.xml"/><Relationship Id="rId19" Type="http://schemas.openxmlformats.org/officeDocument/2006/relationships/image" Target="../media/image54.emf"/><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image" Target="../media/image55.emf"/></Relationships>
</file>

<file path=ppt/slides/_rels/slide3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1.xml"/><Relationship Id="rId18" Type="http://schemas.openxmlformats.org/officeDocument/2006/relationships/slide" Target="slide36.xml"/><Relationship Id="rId3" Type="http://schemas.openxmlformats.org/officeDocument/2006/relationships/package" Target="../embeddings/Microsoft_Word___35.docx"/><Relationship Id="rId21" Type="http://schemas.openxmlformats.org/officeDocument/2006/relationships/image" Target="../media/image57.emf"/><Relationship Id="rId7" Type="http://schemas.openxmlformats.org/officeDocument/2006/relationships/slide" Target="slide7.xml"/><Relationship Id="rId12" Type="http://schemas.openxmlformats.org/officeDocument/2006/relationships/slide" Target="slide19.xml"/><Relationship Id="rId17"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slide" Target="slide28.xml"/><Relationship Id="rId20" Type="http://schemas.openxmlformats.org/officeDocument/2006/relationships/package" Target="../embeddings/Microsoft_Word___36.docx"/><Relationship Id="rId1" Type="http://schemas.openxmlformats.org/officeDocument/2006/relationships/vmlDrawing" Target="../drawings/vmlDrawing24.vml"/><Relationship Id="rId6" Type="http://schemas.openxmlformats.org/officeDocument/2006/relationships/slide" Target="slide5.xml"/><Relationship Id="rId11" Type="http://schemas.openxmlformats.org/officeDocument/2006/relationships/slide" Target="slide17.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5.xml"/><Relationship Id="rId19" Type="http://schemas.openxmlformats.org/officeDocument/2006/relationships/slide" Target="slide39.xml"/><Relationship Id="rId4" Type="http://schemas.openxmlformats.org/officeDocument/2006/relationships/image" Target="../media/image56.emf"/><Relationship Id="rId9" Type="http://schemas.openxmlformats.org/officeDocument/2006/relationships/slide" Target="slide12.xml"/><Relationship Id="rId14" Type="http://schemas.openxmlformats.org/officeDocument/2006/relationships/slide" Target="slide23.xml"/><Relationship Id="rId22" Type="http://schemas.openxmlformats.org/officeDocument/2006/relationships/image" Target="../media/image58.png"/></Relationships>
</file>

<file path=ppt/slides/_rels/slide3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image" Target="../media/image5.png"/><Relationship Id="rId3" Type="http://schemas.openxmlformats.org/officeDocument/2006/relationships/slide" Target="slide2.xml"/><Relationship Id="rId21" Type="http://schemas.openxmlformats.org/officeDocument/2006/relationships/package" Target="../embeddings/Microsoft_Word___38.docx"/><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59.emf"/><Relationship Id="rId1" Type="http://schemas.openxmlformats.org/officeDocument/2006/relationships/vmlDrawing" Target="../drawings/vmlDrawing25.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23" Type="http://schemas.openxmlformats.org/officeDocument/2006/relationships/image" Target="../media/image61.png"/><Relationship Id="rId10" Type="http://schemas.openxmlformats.org/officeDocument/2006/relationships/slide" Target="slide19.xml"/><Relationship Id="rId19" Type="http://schemas.openxmlformats.org/officeDocument/2006/relationships/package" Target="../embeddings/Microsoft_Word___37.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image" Target="../media/image60.emf"/></Relationships>
</file>

<file path=ppt/slides/_rels/slide3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package" Target="../embeddings/Microsoft_Word___39.docx"/><Relationship Id="rId3" Type="http://schemas.openxmlformats.org/officeDocument/2006/relationships/slide" Target="slide2.xml"/><Relationship Id="rId21" Type="http://schemas.openxmlformats.org/officeDocument/2006/relationships/package" Target="../embeddings/Microsoft_Word___40.docx"/><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5.png"/><Relationship Id="rId1" Type="http://schemas.openxmlformats.org/officeDocument/2006/relationships/vmlDrawing" Target="../drawings/vmlDrawing26.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23" Type="http://schemas.openxmlformats.org/officeDocument/2006/relationships/image" Target="../media/image58.png"/><Relationship Id="rId10" Type="http://schemas.openxmlformats.org/officeDocument/2006/relationships/slide" Target="slide19.xml"/><Relationship Id="rId19" Type="http://schemas.openxmlformats.org/officeDocument/2006/relationships/image" Target="../media/image62.emf"/><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image" Target="../media/image63.emf"/></Relationships>
</file>

<file path=ppt/slides/_rels/slide39.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package" Target="../embeddings/Microsoft_Word___41.docx"/><Relationship Id="rId3" Type="http://schemas.openxmlformats.org/officeDocument/2006/relationships/slide" Target="slide2.xml"/><Relationship Id="rId21" Type="http://schemas.openxmlformats.org/officeDocument/2006/relationships/image" Target="../media/image65.emf"/><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package" Target="../embeddings/Microsoft_Word___42.docx"/><Relationship Id="rId1" Type="http://schemas.openxmlformats.org/officeDocument/2006/relationships/vmlDrawing" Target="../drawings/vmlDrawing27.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19.xml"/><Relationship Id="rId19" Type="http://schemas.openxmlformats.org/officeDocument/2006/relationships/image" Target="../media/image64.emf"/><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image" Target="../media/image66.png"/></Relationships>
</file>

<file path=ppt/slides/_rels/slide4.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8.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25.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9.xml"/><Relationship Id="rId15" Type="http://schemas.openxmlformats.org/officeDocument/2006/relationships/slide" Target="slide33.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9.xml"/><Relationship Id="rId1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image" Target="../media/image5.png"/><Relationship Id="rId3" Type="http://schemas.openxmlformats.org/officeDocument/2006/relationships/slide" Target="slide2.xml"/><Relationship Id="rId21" Type="http://schemas.openxmlformats.org/officeDocument/2006/relationships/image" Target="../media/image68.pn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67.emf"/><Relationship Id="rId1" Type="http://schemas.openxmlformats.org/officeDocument/2006/relationships/vmlDrawing" Target="../drawings/vmlDrawing28.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19.xml"/><Relationship Id="rId19" Type="http://schemas.openxmlformats.org/officeDocument/2006/relationships/package" Target="../embeddings/Microsoft_Word___43.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4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package" Target="../embeddings/Microsoft_Word___44.docx"/><Relationship Id="rId3" Type="http://schemas.openxmlformats.org/officeDocument/2006/relationships/slide" Target="slide2.xml"/><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68.png"/><Relationship Id="rId1" Type="http://schemas.openxmlformats.org/officeDocument/2006/relationships/vmlDrawing" Target="../drawings/vmlDrawing29.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19.xml"/><Relationship Id="rId19" Type="http://schemas.openxmlformats.org/officeDocument/2006/relationships/image" Target="../media/image69.emf"/><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4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image" Target="../media/image5.png"/><Relationship Id="rId3" Type="http://schemas.openxmlformats.org/officeDocument/2006/relationships/slide" Target="slide2.xml"/><Relationship Id="rId21" Type="http://schemas.openxmlformats.org/officeDocument/2006/relationships/image" Target="../media/image71.png"/><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70.emf"/><Relationship Id="rId1" Type="http://schemas.openxmlformats.org/officeDocument/2006/relationships/vmlDrawing" Target="../drawings/vmlDrawing30.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19.xml"/><Relationship Id="rId19" Type="http://schemas.openxmlformats.org/officeDocument/2006/relationships/package" Target="../embeddings/Microsoft_Word___45.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4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image" Target="../media/image5.png"/><Relationship Id="rId3" Type="http://schemas.openxmlformats.org/officeDocument/2006/relationships/slide" Target="slide2.xml"/><Relationship Id="rId21" Type="http://schemas.openxmlformats.org/officeDocument/2006/relationships/package" Target="../embeddings/Microsoft_Word___47.docx"/><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5" Type="http://schemas.openxmlformats.org/officeDocument/2006/relationships/image" Target="../media/image71.png"/><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72.emf"/><Relationship Id="rId1" Type="http://schemas.openxmlformats.org/officeDocument/2006/relationships/vmlDrawing" Target="../drawings/vmlDrawing31.vml"/><Relationship Id="rId6" Type="http://schemas.openxmlformats.org/officeDocument/2006/relationships/slide" Target="slide9.xml"/><Relationship Id="rId11" Type="http://schemas.openxmlformats.org/officeDocument/2006/relationships/slide" Target="slide21.xml"/><Relationship Id="rId24" Type="http://schemas.openxmlformats.org/officeDocument/2006/relationships/image" Target="../media/image74.emf"/><Relationship Id="rId5" Type="http://schemas.openxmlformats.org/officeDocument/2006/relationships/slide" Target="slide7.xml"/><Relationship Id="rId15" Type="http://schemas.openxmlformats.org/officeDocument/2006/relationships/slide" Target="slide33.xml"/><Relationship Id="rId23" Type="http://schemas.openxmlformats.org/officeDocument/2006/relationships/package" Target="../embeddings/Microsoft_Word___48.docx"/><Relationship Id="rId10" Type="http://schemas.openxmlformats.org/officeDocument/2006/relationships/slide" Target="slide19.xml"/><Relationship Id="rId19" Type="http://schemas.openxmlformats.org/officeDocument/2006/relationships/package" Target="../embeddings/Microsoft_Word___46.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image" Target="../media/image73.emf"/></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8.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25.xml"/><Relationship Id="rId17" Type="http://schemas.openxmlformats.org/officeDocument/2006/relationships/image" Target="../media/image6.png"/><Relationship Id="rId2" Type="http://schemas.openxmlformats.org/officeDocument/2006/relationships/slide" Target="slide2.xml"/><Relationship Id="rId16"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9.xml"/><Relationship Id="rId15" Type="http://schemas.openxmlformats.org/officeDocument/2006/relationships/slide" Target="slide36.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9.xml"/><Relationship Id="rId14" Type="http://schemas.openxmlformats.org/officeDocument/2006/relationships/slide" Target="slide33.xml"/></Relationships>
</file>

<file path=ppt/slides/_rels/slide6.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slide" Target="slide39.xml"/><Relationship Id="rId3" Type="http://schemas.openxmlformats.org/officeDocument/2006/relationships/slide" Target="slide2.xml"/><Relationship Id="rId21" Type="http://schemas.openxmlformats.org/officeDocument/2006/relationships/package" Target="../embeddings/Microsoft_Word___4.docx"/><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6.xml"/><Relationship Id="rId2" Type="http://schemas.openxmlformats.org/officeDocument/2006/relationships/slideLayout" Target="../slideLayouts/slideLayout2.xml"/><Relationship Id="rId16" Type="http://schemas.openxmlformats.org/officeDocument/2006/relationships/slide" Target="slide33.xml"/><Relationship Id="rId20" Type="http://schemas.openxmlformats.org/officeDocument/2006/relationships/image" Target="../media/image7.emf"/><Relationship Id="rId1" Type="http://schemas.openxmlformats.org/officeDocument/2006/relationships/vmlDrawing" Target="../drawings/vmlDrawing2.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image" Target="../media/image5.png"/><Relationship Id="rId23" Type="http://schemas.openxmlformats.org/officeDocument/2006/relationships/image" Target="../media/image6.png"/><Relationship Id="rId10" Type="http://schemas.openxmlformats.org/officeDocument/2006/relationships/slide" Target="slide19.xml"/><Relationship Id="rId19" Type="http://schemas.openxmlformats.org/officeDocument/2006/relationships/package" Target="../embeddings/Microsoft_Word___3.docx"/><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 Id="rId22"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package" Target="../embeddings/Microsoft_Word___5.docx"/><Relationship Id="rId3" Type="http://schemas.openxmlformats.org/officeDocument/2006/relationships/slide" Target="slide2.xml"/><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39.xml"/><Relationship Id="rId2" Type="http://schemas.openxmlformats.org/officeDocument/2006/relationships/slideLayout" Target="../slideLayouts/slideLayout2.xml"/><Relationship Id="rId16" Type="http://schemas.openxmlformats.org/officeDocument/2006/relationships/slide" Target="slide36.xml"/><Relationship Id="rId20" Type="http://schemas.openxmlformats.org/officeDocument/2006/relationships/image" Target="../media/image10.png"/><Relationship Id="rId1" Type="http://schemas.openxmlformats.org/officeDocument/2006/relationships/vmlDrawing" Target="../drawings/vmlDrawing3.vml"/><Relationship Id="rId6" Type="http://schemas.openxmlformats.org/officeDocument/2006/relationships/slide" Target="slide9.xml"/><Relationship Id="rId11" Type="http://schemas.openxmlformats.org/officeDocument/2006/relationships/slide" Target="slide21.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19.xml"/><Relationship Id="rId19" Type="http://schemas.openxmlformats.org/officeDocument/2006/relationships/image" Target="../media/image9.emf"/><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8.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8.xml"/><Relationship Id="rId18" Type="http://schemas.openxmlformats.org/officeDocument/2006/relationships/image" Target="../media/image10.png"/><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25.xml"/><Relationship Id="rId17" Type="http://schemas.openxmlformats.org/officeDocument/2006/relationships/slide" Target="slide39.xml"/><Relationship Id="rId2" Type="http://schemas.openxmlformats.org/officeDocument/2006/relationships/slide" Target="slide2.xml"/><Relationship Id="rId16"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9.xml"/><Relationship Id="rId15" Type="http://schemas.openxmlformats.org/officeDocument/2006/relationships/image" Target="../media/image5.png"/><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9.xml"/><Relationship Id="rId14" Type="http://schemas.openxmlformats.org/officeDocument/2006/relationships/slide" Target="slide33.xml"/></Relationships>
</file>

<file path=ppt/slides/_rels/slide9.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8.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25.xml"/><Relationship Id="rId17" Type="http://schemas.openxmlformats.org/officeDocument/2006/relationships/image" Target="../media/image11.png"/><Relationship Id="rId2" Type="http://schemas.openxmlformats.org/officeDocument/2006/relationships/slide" Target="slide2.xml"/><Relationship Id="rId16"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9.xml"/><Relationship Id="rId15" Type="http://schemas.openxmlformats.org/officeDocument/2006/relationships/slide" Target="slide36.xml"/><Relationship Id="rId10"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9.xml"/><Relationship Id="rId14" Type="http://schemas.openxmlformats.org/officeDocument/2006/relationships/slide" Target="slide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338" y="2046514"/>
            <a:ext cx="4917600" cy="2766150"/>
          </a:xfrm>
          <a:prstGeom prst="rect">
            <a:avLst/>
          </a:prstGeom>
        </p:spPr>
      </p:pic>
      <p:sp>
        <p:nvSpPr>
          <p:cNvPr id="11" name="矩形 10"/>
          <p:cNvSpPr/>
          <p:nvPr/>
        </p:nvSpPr>
        <p:spPr>
          <a:xfrm flipV="1">
            <a:off x="7272338" y="2046604"/>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3" name="矩形 2"/>
          <p:cNvSpPr/>
          <p:nvPr/>
        </p:nvSpPr>
        <p:spPr>
          <a:xfrm>
            <a:off x="252060" y="3002598"/>
            <a:ext cx="6768534" cy="855345"/>
          </a:xfrm>
          <a:prstGeom prst="rect">
            <a:avLst/>
          </a:prstGeom>
        </p:spPr>
        <p:txBody>
          <a:bodyPr wrap="square">
            <a:noAutofit/>
          </a:bodyPr>
          <a:lstStyle/>
          <a:p>
            <a:pPr algn="ctr"/>
            <a:r>
              <a:rPr lang="zh-CN" altLang="zh-CN" sz="5400" b="1" kern="100" dirty="0">
                <a:solidFill>
                  <a:schemeClr val="bg1"/>
                </a:solidFill>
                <a:latin typeface="+mj-ea"/>
                <a:ea typeface="+mj-ea"/>
                <a:cs typeface="华文黑体" panose="02010600040101010101" pitchFamily="2" charset="-122"/>
              </a:rPr>
              <a:t>章末检测试卷</a:t>
            </a:r>
            <a:r>
              <a:rPr lang="en-US" altLang="zh-CN" sz="5400" b="1" kern="1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5400" b="1" kern="100" dirty="0" smtClean="0">
                <a:solidFill>
                  <a:schemeClr val="bg1"/>
                </a:solidFill>
                <a:latin typeface="+mj-ea"/>
                <a:ea typeface="+mj-ea"/>
                <a:cs typeface="华文黑体" panose="02010600040101010101" pitchFamily="2" charset="-122"/>
              </a:rPr>
              <a:t>四</a:t>
            </a:r>
            <a:r>
              <a:rPr lang="en-US" altLang="zh-CN" sz="5400" b="1" kern="1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5400" b="1" kern="100" dirty="0">
              <a:solidFill>
                <a:schemeClr val="bg1"/>
              </a:solidFill>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5" name="组合 24"/>
          <p:cNvGrpSpPr/>
          <p:nvPr/>
        </p:nvGrpSpPr>
        <p:grpSpPr>
          <a:xfrm>
            <a:off x="471041" y="640532"/>
            <a:ext cx="11248331" cy="3797374"/>
            <a:chOff x="471835" y="934424"/>
            <a:chExt cx="11248331" cy="3797374"/>
          </a:xfrm>
        </p:grpSpPr>
        <p:sp>
          <p:nvSpPr>
            <p:cNvPr id="26" name="圆角矩形 25"/>
            <p:cNvSpPr/>
            <p:nvPr/>
          </p:nvSpPr>
          <p:spPr>
            <a:xfrm>
              <a:off x="471835" y="1094414"/>
              <a:ext cx="11248331" cy="3637384"/>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7" name="图片 26"/>
            <p:cNvPicPr>
              <a:picLocks noChangeAspect="1"/>
            </p:cNvPicPr>
            <p:nvPr/>
          </p:nvPicPr>
          <p:blipFill>
            <a:blip r:embed="rId15"/>
            <a:stretch>
              <a:fillRect/>
            </a:stretch>
          </p:blipFill>
          <p:spPr>
            <a:xfrm>
              <a:off x="850294" y="934424"/>
              <a:ext cx="695238" cy="314286"/>
            </a:xfrm>
            <a:prstGeom prst="rect">
              <a:avLst/>
            </a:prstGeom>
          </p:spPr>
        </p:pic>
        <p:sp>
          <p:nvSpPr>
            <p:cNvPr id="28" name="文本框 2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0" name="圆角矩形 29">
            <a:hlinkClick r:id="rId17"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1" name="圆角矩形 30">
            <a:hlinkClick r:id="rId18"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42" name="矩形 41"/>
          <p:cNvSpPr/>
          <p:nvPr/>
        </p:nvSpPr>
        <p:spPr>
          <a:xfrm>
            <a:off x="659563" y="896438"/>
            <a:ext cx="7349379" cy="332398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由题可知，来自双缝的光传播到</a:t>
            </a:r>
            <a:r>
              <a:rPr lang="en-US" altLang="zh-CN" sz="2800" i="1" kern="100" dirty="0">
                <a:latin typeface="Times New Roman" panose="02020603050405020304" pitchFamily="18" charset="0"/>
                <a:ea typeface="楷体_GB2312" panose="02010609030101010101" pitchFamily="49" charset="-122"/>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点处的路程差为</a:t>
            </a:r>
            <a:r>
              <a:rPr lang="en-US" altLang="zh-CN" sz="2800" i="1" kern="100" dirty="0">
                <a:latin typeface="Times New Roman" panose="02020603050405020304" pitchFamily="18" charset="0"/>
                <a:ea typeface="楷体_GB2312" panose="02010609030101010101" pitchFamily="49" charset="-122"/>
              </a:rPr>
              <a:t>λ</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，即双缝</a:t>
            </a:r>
            <a:r>
              <a:rPr lang="en-US" altLang="zh-CN" sz="2800" i="1" kern="100" dirty="0">
                <a:latin typeface="Times New Roman" panose="02020603050405020304" pitchFamily="18" charset="0"/>
                <a:ea typeface="楷体_GB2312" panose="02010609030101010101" pitchFamily="49" charset="-122"/>
              </a:rPr>
              <a:t>S</a:t>
            </a:r>
            <a:r>
              <a:rPr lang="en-US" altLang="zh-CN" sz="2800" kern="100" baseline="-25000" dirty="0">
                <a:latin typeface="Times New Roman" panose="02020603050405020304" pitchFamily="18" charset="0"/>
                <a:ea typeface="楷体_GB2312" panose="02010609030101010101" pitchFamily="49" charset="-122"/>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a:t>
            </a:r>
            <a:r>
              <a:rPr lang="en-US" altLang="zh-CN" sz="2800" i="1" kern="100" dirty="0">
                <a:latin typeface="Times New Roman" panose="02020603050405020304" pitchFamily="18" charset="0"/>
                <a:ea typeface="楷体_GB2312" panose="02010609030101010101" pitchFamily="49" charset="-122"/>
              </a:rPr>
              <a:t>S</a:t>
            </a:r>
            <a:r>
              <a:rPr lang="en-US" altLang="zh-CN" sz="2800" kern="100" baseline="-25000" dirty="0">
                <a:latin typeface="Times New Roman" panose="02020603050405020304" pitchFamily="18" charset="0"/>
                <a:ea typeface="楷体_GB2312" panose="02010609030101010101" pitchFamily="49" charset="-122"/>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到</a:t>
            </a:r>
            <a:r>
              <a:rPr lang="en-US" altLang="zh-CN" sz="2800" i="1" kern="100" dirty="0">
                <a:latin typeface="Times New Roman" panose="02020603050405020304" pitchFamily="18" charset="0"/>
                <a:ea typeface="楷体_GB2312" panose="02010609030101010101" pitchFamily="49" charset="-122"/>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点的距离差为</a:t>
            </a:r>
            <a:r>
              <a:rPr lang="en-US" altLang="zh-CN" sz="2800" kern="100" dirty="0">
                <a:latin typeface="Times New Roman" panose="02020603050405020304" pitchFamily="18" charset="0"/>
                <a:ea typeface="楷体_GB2312" panose="02010609030101010101" pitchFamily="49" charset="-122"/>
              </a:rPr>
              <a:t>600 nm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根据</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条纹间距公式</a:t>
            </a:r>
            <a:r>
              <a:rPr lang="en-US" altLang="zh-CN" sz="2800" kern="100" dirty="0" err="1">
                <a:latin typeface="Times New Roman" panose="02020603050405020304" pitchFamily="18" charset="0"/>
                <a:ea typeface="楷体_GB2312" panose="02010609030101010101" pitchFamily="49" charset="-122"/>
              </a:rPr>
              <a:t>Δ</a:t>
            </a:r>
            <a:r>
              <a:rPr lang="en-US" altLang="zh-CN" sz="2800" i="1" kern="100" dirty="0" err="1">
                <a:latin typeface="Times New Roman" panose="02020603050405020304" pitchFamily="18" charset="0"/>
                <a:ea typeface="楷体_GB2312" panose="02010609030101010101" pitchFamily="49" charset="-122"/>
              </a:rPr>
              <a:t>x</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可知，仅增加双缝和屏之间的距离，条纹间距将随之增大，</a:t>
            </a:r>
            <a:r>
              <a:rPr lang="en-US" altLang="zh-CN" sz="2800" kern="100" dirty="0">
                <a:latin typeface="Times New Roman" panose="02020603050405020304" pitchFamily="18" charset="0"/>
                <a:ea typeface="楷体_GB2312" panose="02010609030101010101" pitchFamily="49" charset="-122"/>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514623476"/>
              </p:ext>
            </p:extLst>
          </p:nvPr>
        </p:nvGraphicFramePr>
        <p:xfrm>
          <a:off x="4239400" y="2712657"/>
          <a:ext cx="825500" cy="1058863"/>
        </p:xfrm>
        <a:graphic>
          <a:graphicData uri="http://schemas.openxmlformats.org/presentationml/2006/ole">
            <mc:AlternateContent xmlns:mc="http://schemas.openxmlformats.org/markup-compatibility/2006">
              <mc:Choice xmlns:v="urn:schemas-microsoft-com:vml" Requires="v">
                <p:oleObj spid="_x0000_s153020" name="文档" r:id="rId19" imgW="825994" imgH="1060449" progId="Word.Document.12">
                  <p:embed/>
                </p:oleObj>
              </mc:Choice>
              <mc:Fallback>
                <p:oleObj name="文档" r:id="rId19" imgW="825994" imgH="1060449" progId="Word.Document.12">
                  <p:embed/>
                  <p:pic>
                    <p:nvPicPr>
                      <p:cNvPr id="0" name=""/>
                      <p:cNvPicPr/>
                      <p:nvPr/>
                    </p:nvPicPr>
                    <p:blipFill>
                      <a:blip r:embed="rId20"/>
                      <a:stretch>
                        <a:fillRect/>
                      </a:stretch>
                    </p:blipFill>
                    <p:spPr>
                      <a:xfrm>
                        <a:off x="4239400" y="2712657"/>
                        <a:ext cx="825500" cy="1058863"/>
                      </a:xfrm>
                      <a:prstGeom prst="rect">
                        <a:avLst/>
                      </a:prstGeom>
                    </p:spPr>
                  </p:pic>
                </p:oleObj>
              </mc:Fallback>
            </mc:AlternateContent>
          </a:graphicData>
        </a:graphic>
      </p:graphicFrame>
      <p:pic>
        <p:nvPicPr>
          <p:cNvPr id="24" name="Picture 2" descr="4-191Y"/>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6209" y="1117671"/>
            <a:ext cx="2997589" cy="210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blinds(horizontal)">
                                      <p:cBhvr>
                                        <p:cTn id="10" dur="500"/>
                                        <p:tgtEl>
                                          <p:spTgt spid="4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animEffect transition="in" filter="blinds(horizontal)">
                                      <p:cBhvr>
                                        <p:cTn id="13" dur="500"/>
                                        <p:tgtEl>
                                          <p:spTgt spid="42">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5" name="组合 24"/>
          <p:cNvGrpSpPr/>
          <p:nvPr/>
        </p:nvGrpSpPr>
        <p:grpSpPr>
          <a:xfrm>
            <a:off x="471041" y="640532"/>
            <a:ext cx="11248331" cy="4013398"/>
            <a:chOff x="471835" y="934424"/>
            <a:chExt cx="11248331" cy="4013398"/>
          </a:xfrm>
        </p:grpSpPr>
        <p:sp>
          <p:nvSpPr>
            <p:cNvPr id="26" name="圆角矩形 25"/>
            <p:cNvSpPr/>
            <p:nvPr/>
          </p:nvSpPr>
          <p:spPr>
            <a:xfrm>
              <a:off x="471835" y="1094414"/>
              <a:ext cx="11248331" cy="3853408"/>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7" name="图片 26"/>
            <p:cNvPicPr>
              <a:picLocks noChangeAspect="1"/>
            </p:cNvPicPr>
            <p:nvPr/>
          </p:nvPicPr>
          <p:blipFill>
            <a:blip r:embed="rId15"/>
            <a:stretch>
              <a:fillRect/>
            </a:stretch>
          </p:blipFill>
          <p:spPr>
            <a:xfrm>
              <a:off x="850294" y="934424"/>
              <a:ext cx="695238" cy="314286"/>
            </a:xfrm>
            <a:prstGeom prst="rect">
              <a:avLst/>
            </a:prstGeom>
          </p:spPr>
        </p:pic>
        <p:sp>
          <p:nvSpPr>
            <p:cNvPr id="28" name="文本框 2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0" name="圆角矩形 29">
            <a:hlinkClick r:id="rId17"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1" name="圆角矩形 30">
            <a:hlinkClick r:id="rId18"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32" name="矩形 31"/>
          <p:cNvSpPr/>
          <p:nvPr/>
        </p:nvSpPr>
        <p:spPr>
          <a:xfrm>
            <a:off x="669723" y="3193450"/>
            <a:ext cx="10836243"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遮住</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，光通过</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发生单缝衍射现象，屏上能形成明暗相间的条纹，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3" name="对象 32"/>
          <p:cNvGraphicFramePr>
            <a:graphicFrameLocks noChangeAspect="1"/>
          </p:cNvGraphicFramePr>
          <p:nvPr>
            <p:extLst>
              <p:ext uri="{D42A27DB-BD31-4B8C-83A1-F6EECF244321}">
                <p14:modId xmlns:p14="http://schemas.microsoft.com/office/powerpoint/2010/main" val="1254506058"/>
              </p:ext>
            </p:extLst>
          </p:nvPr>
        </p:nvGraphicFramePr>
        <p:xfrm>
          <a:off x="771525" y="1057275"/>
          <a:ext cx="7296150" cy="2495550"/>
        </p:xfrm>
        <a:graphic>
          <a:graphicData uri="http://schemas.openxmlformats.org/presentationml/2006/ole">
            <mc:AlternateContent xmlns:mc="http://schemas.openxmlformats.org/markup-compatibility/2006">
              <mc:Choice xmlns:v="urn:schemas-microsoft-com:vml" Requires="v">
                <p:oleObj spid="_x0000_s174290" name="文档" r:id="rId19" imgW="7300483" imgH="2503120" progId="Word.Document.12">
                  <p:embed/>
                </p:oleObj>
              </mc:Choice>
              <mc:Fallback>
                <p:oleObj name="文档" r:id="rId19" imgW="7300483" imgH="2503120" progId="Word.Document.12">
                  <p:embed/>
                  <p:pic>
                    <p:nvPicPr>
                      <p:cNvPr id="0" name=""/>
                      <p:cNvPicPr/>
                      <p:nvPr/>
                    </p:nvPicPr>
                    <p:blipFill>
                      <a:blip r:embed="rId20"/>
                      <a:stretch>
                        <a:fillRect/>
                      </a:stretch>
                    </p:blipFill>
                    <p:spPr>
                      <a:xfrm>
                        <a:off x="771525" y="1057275"/>
                        <a:ext cx="7296150" cy="2495550"/>
                      </a:xfrm>
                      <a:prstGeom prst="rect">
                        <a:avLst/>
                      </a:prstGeom>
                    </p:spPr>
                  </p:pic>
                </p:oleObj>
              </mc:Fallback>
            </mc:AlternateContent>
          </a:graphicData>
        </a:graphic>
      </p:graphicFrame>
      <p:pic>
        <p:nvPicPr>
          <p:cNvPr id="24" name="Picture 2" descr="4-191Y"/>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8217" y="1117671"/>
            <a:ext cx="2997589" cy="210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37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blinds(horizontal)">
                                      <p:cBhvr>
                                        <p:cTn id="10" dur="500"/>
                                        <p:tgtEl>
                                          <p:spTgt spid="3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274516" y="477466"/>
            <a:ext cx="11641381" cy="5346591"/>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两种单色光用同一双缝干涉装置在空气中实验得到的干涉图样分别如图甲、乙所示，则下列说法正确的是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在水中，单色光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比单色光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传播</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速</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度</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从水中斜射进入空气，单色光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比单色光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全反射临界角大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将原双缝干涉实验装置放入水中做实验，得到的干涉图样条纹间距变大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将原双缝干涉实验装置放入水中做实验，适当调小双缝间距，可使</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干涉</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图样</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条纹间距不变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TextBox 14"/>
          <p:cNvSpPr txBox="1"/>
          <p:nvPr/>
        </p:nvSpPr>
        <p:spPr>
          <a:xfrm>
            <a:off x="149022" y="4401986"/>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7" name="圆角矩形 26">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9" name="圆角矩形 28">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0" name="圆角矩形 29">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204802" name="Picture 2" descr="X12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8676" y="1936027"/>
            <a:ext cx="5009138" cy="106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7"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grpSp>
        <p:nvGrpSpPr>
          <p:cNvPr id="29" name="组合 28"/>
          <p:cNvGrpSpPr/>
          <p:nvPr/>
        </p:nvGrpSpPr>
        <p:grpSpPr>
          <a:xfrm>
            <a:off x="471041" y="189434"/>
            <a:ext cx="11248331" cy="5316041"/>
            <a:chOff x="471835" y="934424"/>
            <a:chExt cx="11248331" cy="5316041"/>
          </a:xfrm>
        </p:grpSpPr>
        <p:sp>
          <p:nvSpPr>
            <p:cNvPr id="30" name="圆角矩形 29"/>
            <p:cNvSpPr/>
            <p:nvPr/>
          </p:nvSpPr>
          <p:spPr>
            <a:xfrm>
              <a:off x="471835" y="1094414"/>
              <a:ext cx="11248331" cy="5156051"/>
            </a:xfrm>
            <a:prstGeom prst="roundRect">
              <a:avLst>
                <a:gd name="adj" fmla="val 202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1" name="图片 30"/>
            <p:cNvPicPr>
              <a:picLocks noChangeAspect="1"/>
            </p:cNvPicPr>
            <p:nvPr/>
          </p:nvPicPr>
          <p:blipFill>
            <a:blip r:embed="rId16"/>
            <a:stretch>
              <a:fillRect/>
            </a:stretch>
          </p:blipFill>
          <p:spPr>
            <a:xfrm>
              <a:off x="850294" y="934424"/>
              <a:ext cx="695238" cy="314286"/>
            </a:xfrm>
            <a:prstGeom prst="rect">
              <a:avLst/>
            </a:prstGeom>
          </p:spPr>
        </p:pic>
        <p:sp>
          <p:nvSpPr>
            <p:cNvPr id="32" name="文本框 31"/>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3" name="圆角矩形 22">
            <a:hlinkClick r:id="rId17"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8" name="圆角矩形 27">
            <a:hlinkClick r:id="rId18"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39" name="对象 38"/>
          <p:cNvGraphicFramePr>
            <a:graphicFrameLocks noChangeAspect="1"/>
          </p:cNvGraphicFramePr>
          <p:nvPr>
            <p:extLst>
              <p:ext uri="{D42A27DB-BD31-4B8C-83A1-F6EECF244321}">
                <p14:modId xmlns:p14="http://schemas.microsoft.com/office/powerpoint/2010/main" val="4184753678"/>
              </p:ext>
            </p:extLst>
          </p:nvPr>
        </p:nvGraphicFramePr>
        <p:xfrm>
          <a:off x="862806" y="1537866"/>
          <a:ext cx="10464800" cy="2540000"/>
        </p:xfrm>
        <a:graphic>
          <a:graphicData uri="http://schemas.openxmlformats.org/presentationml/2006/ole">
            <mc:AlternateContent xmlns:mc="http://schemas.openxmlformats.org/markup-compatibility/2006">
              <mc:Choice xmlns:v="urn:schemas-microsoft-com:vml" Requires="v">
                <p:oleObj spid="_x0000_s181565" name="文档" r:id="rId19" imgW="10612878" imgH="2571391" progId="Word.Document.12">
                  <p:embed/>
                </p:oleObj>
              </mc:Choice>
              <mc:Fallback>
                <p:oleObj name="文档" r:id="rId19" imgW="10612878" imgH="2571391" progId="Word.Document.12">
                  <p:embed/>
                  <p:pic>
                    <p:nvPicPr>
                      <p:cNvPr id="0" name=""/>
                      <p:cNvPicPr/>
                      <p:nvPr/>
                    </p:nvPicPr>
                    <p:blipFill>
                      <a:blip r:embed="rId20"/>
                      <a:stretch>
                        <a:fillRect/>
                      </a:stretch>
                    </p:blipFill>
                    <p:spPr>
                      <a:xfrm>
                        <a:off x="862806" y="1537866"/>
                        <a:ext cx="10464800" cy="2540000"/>
                      </a:xfrm>
                      <a:prstGeom prst="rect">
                        <a:avLst/>
                      </a:prstGeom>
                    </p:spPr>
                  </p:pic>
                </p:oleObj>
              </mc:Fallback>
            </mc:AlternateContent>
          </a:graphicData>
        </a:graphic>
      </p:graphicFrame>
      <p:graphicFrame>
        <p:nvGraphicFramePr>
          <p:cNvPr id="40" name="对象 39"/>
          <p:cNvGraphicFramePr>
            <a:graphicFrameLocks noChangeAspect="1"/>
          </p:cNvGraphicFramePr>
          <p:nvPr>
            <p:extLst>
              <p:ext uri="{D42A27DB-BD31-4B8C-83A1-F6EECF244321}">
                <p14:modId xmlns:p14="http://schemas.microsoft.com/office/powerpoint/2010/main" val="2625279021"/>
              </p:ext>
            </p:extLst>
          </p:nvPr>
        </p:nvGraphicFramePr>
        <p:xfrm>
          <a:off x="862806" y="3911600"/>
          <a:ext cx="10464800" cy="1565275"/>
        </p:xfrm>
        <a:graphic>
          <a:graphicData uri="http://schemas.openxmlformats.org/presentationml/2006/ole">
            <mc:AlternateContent xmlns:mc="http://schemas.openxmlformats.org/markup-compatibility/2006">
              <mc:Choice xmlns:v="urn:schemas-microsoft-com:vml" Requires="v">
                <p:oleObj spid="_x0000_s181566" name="文档" r:id="rId21" imgW="10612878" imgH="1585104" progId="Word.Document.12">
                  <p:embed/>
                </p:oleObj>
              </mc:Choice>
              <mc:Fallback>
                <p:oleObj name="文档" r:id="rId21" imgW="10612878" imgH="1585104" progId="Word.Document.12">
                  <p:embed/>
                  <p:pic>
                    <p:nvPicPr>
                      <p:cNvPr id="0" name=""/>
                      <p:cNvPicPr/>
                      <p:nvPr/>
                    </p:nvPicPr>
                    <p:blipFill>
                      <a:blip r:embed="rId22"/>
                      <a:stretch>
                        <a:fillRect/>
                      </a:stretch>
                    </p:blipFill>
                    <p:spPr>
                      <a:xfrm>
                        <a:off x="862806" y="3911600"/>
                        <a:ext cx="10464800" cy="1565275"/>
                      </a:xfrm>
                      <a:prstGeom prst="rect">
                        <a:avLst/>
                      </a:prstGeom>
                    </p:spPr>
                  </p:pic>
                </p:oleObj>
              </mc:Fallback>
            </mc:AlternateContent>
          </a:graphicData>
        </a:graphic>
      </p:graphicFrame>
      <p:pic>
        <p:nvPicPr>
          <p:cNvPr id="33" name="Picture 2" descr="X128"/>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0637" y="549474"/>
            <a:ext cx="5009138" cy="106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71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linds(horizontal)">
                                      <p:cBhvr>
                                        <p:cTn id="10" dur="500"/>
                                        <p:tgtEl>
                                          <p:spTgt spid="39"/>
                                        </p:tgtEl>
                                      </p:cBhvr>
                                    </p:animEffect>
                                  </p:childTnLst>
                                </p:cTn>
                              </p:par>
                              <p:par>
                                <p:cTn id="11" presetID="3" presetClass="entr" presetSubtype="1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linds(horizontal)">
                                      <p:cBhvr>
                                        <p:cTn id="13" dur="500"/>
                                        <p:tgtEl>
                                          <p:spTgt spid="40"/>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7"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grpSp>
        <p:nvGrpSpPr>
          <p:cNvPr id="29" name="组合 28"/>
          <p:cNvGrpSpPr/>
          <p:nvPr/>
        </p:nvGrpSpPr>
        <p:grpSpPr>
          <a:xfrm>
            <a:off x="471041" y="765497"/>
            <a:ext cx="11248331" cy="3960441"/>
            <a:chOff x="471835" y="934424"/>
            <a:chExt cx="11248331" cy="3960441"/>
          </a:xfrm>
        </p:grpSpPr>
        <p:sp>
          <p:nvSpPr>
            <p:cNvPr id="30" name="圆角矩形 29"/>
            <p:cNvSpPr/>
            <p:nvPr/>
          </p:nvSpPr>
          <p:spPr>
            <a:xfrm>
              <a:off x="471835" y="1094415"/>
              <a:ext cx="11248331" cy="3800450"/>
            </a:xfrm>
            <a:prstGeom prst="roundRect">
              <a:avLst>
                <a:gd name="adj" fmla="val 202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1" name="图片 30"/>
            <p:cNvPicPr>
              <a:picLocks noChangeAspect="1"/>
            </p:cNvPicPr>
            <p:nvPr/>
          </p:nvPicPr>
          <p:blipFill>
            <a:blip r:embed="rId16"/>
            <a:stretch>
              <a:fillRect/>
            </a:stretch>
          </p:blipFill>
          <p:spPr>
            <a:xfrm>
              <a:off x="850294" y="934424"/>
              <a:ext cx="695238" cy="314286"/>
            </a:xfrm>
            <a:prstGeom prst="rect">
              <a:avLst/>
            </a:prstGeom>
          </p:spPr>
        </p:pic>
        <p:sp>
          <p:nvSpPr>
            <p:cNvPr id="32" name="文本框 31"/>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3" name="圆角矩形 22">
            <a:hlinkClick r:id="rId17"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8" name="圆角矩形 27">
            <a:hlinkClick r:id="rId18"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39" name="对象 38"/>
          <p:cNvGraphicFramePr>
            <a:graphicFrameLocks noChangeAspect="1"/>
          </p:cNvGraphicFramePr>
          <p:nvPr>
            <p:extLst>
              <p:ext uri="{D42A27DB-BD31-4B8C-83A1-F6EECF244321}">
                <p14:modId xmlns:p14="http://schemas.microsoft.com/office/powerpoint/2010/main" val="2634574789"/>
              </p:ext>
            </p:extLst>
          </p:nvPr>
        </p:nvGraphicFramePr>
        <p:xfrm>
          <a:off x="862806" y="2286000"/>
          <a:ext cx="10464800" cy="2408238"/>
        </p:xfrm>
        <a:graphic>
          <a:graphicData uri="http://schemas.openxmlformats.org/presentationml/2006/ole">
            <mc:AlternateContent xmlns:mc="http://schemas.openxmlformats.org/markup-compatibility/2006">
              <mc:Choice xmlns:v="urn:schemas-microsoft-com:vml" Requires="v">
                <p:oleObj spid="_x0000_s176326" name="文档" r:id="rId19" imgW="10612878" imgH="2437681" progId="Word.Document.12">
                  <p:embed/>
                </p:oleObj>
              </mc:Choice>
              <mc:Fallback>
                <p:oleObj name="文档" r:id="rId19" imgW="10612878" imgH="2437681" progId="Word.Document.12">
                  <p:embed/>
                  <p:pic>
                    <p:nvPicPr>
                      <p:cNvPr id="0" name=""/>
                      <p:cNvPicPr/>
                      <p:nvPr/>
                    </p:nvPicPr>
                    <p:blipFill>
                      <a:blip r:embed="rId20"/>
                      <a:stretch>
                        <a:fillRect/>
                      </a:stretch>
                    </p:blipFill>
                    <p:spPr>
                      <a:xfrm>
                        <a:off x="862806" y="2286000"/>
                        <a:ext cx="10464800" cy="2408238"/>
                      </a:xfrm>
                      <a:prstGeom prst="rect">
                        <a:avLst/>
                      </a:prstGeom>
                    </p:spPr>
                  </p:pic>
                </p:oleObj>
              </mc:Fallback>
            </mc:AlternateContent>
          </a:graphicData>
        </a:graphic>
      </p:graphicFrame>
      <p:pic>
        <p:nvPicPr>
          <p:cNvPr id="33" name="Picture 2" descr="X128"/>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0637" y="1125538"/>
            <a:ext cx="5009138" cy="106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75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linds(horizontal)">
                                      <p:cBhvr>
                                        <p:cTn id="10" dur="500"/>
                                        <p:tgtEl>
                                          <p:spTgt spid="39"/>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56205"/>
            <a:ext cx="11412000" cy="5865877"/>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肇庆市高二期中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光纤通信中信号传播的主要载体是光纤，它的结构如图甲所示。一束激光由光导纤维左端的点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的入射角射入一直线光导纤维内，恰好在光导纤维的侧面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侧面与过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的法线平行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发生全反射，如图乙所示。下列说法中正确的是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光纤是利用了光的干涉原理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光从左端空中进入光纤纤芯后</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其</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频率变大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频率越大的光在光纤中传播的速度越大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纤芯对这种激光的折射率</a:t>
            </a:r>
            <a:r>
              <a:rPr lang="en-US" altLang="zh-CN" sz="2800" i="1" kern="100" dirty="0">
                <a:latin typeface="Times New Roman" panose="02020603050405020304" pitchFamily="18" charset="0"/>
                <a:ea typeface="方正中等线简体" panose="03000509000000000000" pitchFamily="65" charset="-122"/>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732181619"/>
              </p:ext>
            </p:extLst>
          </p:nvPr>
        </p:nvGraphicFramePr>
        <p:xfrm>
          <a:off x="5284842" y="5250314"/>
          <a:ext cx="935038" cy="1096963"/>
        </p:xfrm>
        <a:graphic>
          <a:graphicData uri="http://schemas.openxmlformats.org/presentationml/2006/ole">
            <mc:AlternateContent xmlns:mc="http://schemas.openxmlformats.org/markup-compatibility/2006">
              <mc:Choice xmlns:v="urn:schemas-microsoft-com:vml" Requires="v">
                <p:oleObj spid="_x0000_s177349" name="文档" r:id="rId3" imgW="946564" imgH="1113814" progId="Word.Document.12">
                  <p:embed/>
                </p:oleObj>
              </mc:Choice>
              <mc:Fallback>
                <p:oleObj name="文档" r:id="rId3" imgW="946564" imgH="1113814" progId="Word.Document.12">
                  <p:embed/>
                  <p:pic>
                    <p:nvPicPr>
                      <p:cNvPr id="0" name=""/>
                      <p:cNvPicPr/>
                      <p:nvPr/>
                    </p:nvPicPr>
                    <p:blipFill>
                      <a:blip r:embed="rId4"/>
                      <a:stretch>
                        <a:fillRect/>
                      </a:stretch>
                    </p:blipFill>
                    <p:spPr>
                      <a:xfrm>
                        <a:off x="5284842" y="5250314"/>
                        <a:ext cx="935038" cy="1096963"/>
                      </a:xfrm>
                      <a:prstGeom prst="rect">
                        <a:avLst/>
                      </a:prstGeom>
                    </p:spPr>
                  </p:pic>
                </p:oleObj>
              </mc:Fallback>
            </mc:AlternateContent>
          </a:graphicData>
        </a:graphic>
      </p:graphicFrame>
      <p:sp>
        <p:nvSpPr>
          <p:cNvPr id="19" name="圆角矩形 18">
            <a:hlinkClick r:id="rId5"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6"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7"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9"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0" action="ppaction://hlinksldjump"/>
          </p:cNvPr>
          <p:cNvSpPr/>
          <p:nvPr/>
        </p:nvSpPr>
        <p:spPr>
          <a:xfrm>
            <a:off x="425979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11"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2"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3"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4"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5"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6"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TextBox 14"/>
          <p:cNvSpPr txBox="1"/>
          <p:nvPr/>
        </p:nvSpPr>
        <p:spPr>
          <a:xfrm>
            <a:off x="262558" y="5332482"/>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8" name="圆角矩形 17">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17" name="圆角矩形 16">
            <a:hlinkClick r:id="rId18"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0" name="圆角矩形 19">
            <a:hlinkClick r:id="rId19"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177345" name="Picture 193" descr="ZJ4-10"/>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9777" y="3031048"/>
            <a:ext cx="5846069" cy="136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8" name="圆角矩形 27">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9" name="圆角矩形 28">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27" name="组合 26"/>
          <p:cNvGrpSpPr/>
          <p:nvPr/>
        </p:nvGrpSpPr>
        <p:grpSpPr>
          <a:xfrm>
            <a:off x="471041" y="115838"/>
            <a:ext cx="11248331" cy="6122268"/>
            <a:chOff x="471835" y="934424"/>
            <a:chExt cx="11248331" cy="6122268"/>
          </a:xfrm>
        </p:grpSpPr>
        <p:sp>
          <p:nvSpPr>
            <p:cNvPr id="30" name="圆角矩形 29"/>
            <p:cNvSpPr/>
            <p:nvPr/>
          </p:nvSpPr>
          <p:spPr>
            <a:xfrm>
              <a:off x="471835" y="1094413"/>
              <a:ext cx="11248331" cy="5962279"/>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1" name="图片 30"/>
            <p:cNvPicPr>
              <a:picLocks noChangeAspect="1"/>
            </p:cNvPicPr>
            <p:nvPr/>
          </p:nvPicPr>
          <p:blipFill>
            <a:blip r:embed="rId18"/>
            <a:stretch>
              <a:fillRect/>
            </a:stretch>
          </p:blipFill>
          <p:spPr>
            <a:xfrm>
              <a:off x="850294" y="934424"/>
              <a:ext cx="695238" cy="314286"/>
            </a:xfrm>
            <a:prstGeom prst="rect">
              <a:avLst/>
            </a:prstGeom>
          </p:spPr>
        </p:pic>
        <p:sp>
          <p:nvSpPr>
            <p:cNvPr id="42" name="文本框 41"/>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4" name="对象 23"/>
          <p:cNvGraphicFramePr>
            <a:graphicFrameLocks noChangeAspect="1"/>
          </p:cNvGraphicFramePr>
          <p:nvPr>
            <p:extLst>
              <p:ext uri="{D42A27DB-BD31-4B8C-83A1-F6EECF244321}">
                <p14:modId xmlns:p14="http://schemas.microsoft.com/office/powerpoint/2010/main" val="869541758"/>
              </p:ext>
            </p:extLst>
          </p:nvPr>
        </p:nvGraphicFramePr>
        <p:xfrm>
          <a:off x="792163" y="4307706"/>
          <a:ext cx="10658475" cy="1930400"/>
        </p:xfrm>
        <a:graphic>
          <a:graphicData uri="http://schemas.openxmlformats.org/presentationml/2006/ole">
            <mc:AlternateContent xmlns:mc="http://schemas.openxmlformats.org/markup-compatibility/2006">
              <mc:Choice xmlns:v="urn:schemas-microsoft-com:vml" Requires="v">
                <p:oleObj spid="_x0000_s178368" name="文档" r:id="rId19" imgW="10663659" imgH="1926925" progId="Word.Document.12">
                  <p:embed/>
                </p:oleObj>
              </mc:Choice>
              <mc:Fallback>
                <p:oleObj name="文档" r:id="rId19" imgW="10663659" imgH="1926925" progId="Word.Document.12">
                  <p:embed/>
                  <p:pic>
                    <p:nvPicPr>
                      <p:cNvPr id="0" name=""/>
                      <p:cNvPicPr/>
                      <p:nvPr/>
                    </p:nvPicPr>
                    <p:blipFill>
                      <a:blip r:embed="rId20"/>
                      <a:stretch>
                        <a:fillRect/>
                      </a:stretch>
                    </p:blipFill>
                    <p:spPr>
                      <a:xfrm>
                        <a:off x="792163" y="4307706"/>
                        <a:ext cx="10658475" cy="1930400"/>
                      </a:xfrm>
                      <a:prstGeom prst="rect">
                        <a:avLst/>
                      </a:prstGeom>
                    </p:spPr>
                  </p:pic>
                </p:oleObj>
              </mc:Fallback>
            </mc:AlternateContent>
          </a:graphicData>
        </a:graphic>
      </p:graphicFrame>
      <p:pic>
        <p:nvPicPr>
          <p:cNvPr id="25" name="Picture 193" descr="ZJ4-10"/>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5502" y="417317"/>
            <a:ext cx="5730878" cy="133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22598" y="405458"/>
            <a:ext cx="4320049"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光纤是利用了光的全反射原理，故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6" name="矩形 25"/>
          <p:cNvSpPr/>
          <p:nvPr/>
        </p:nvSpPr>
        <p:spPr>
          <a:xfrm>
            <a:off x="622598" y="1639754"/>
            <a:ext cx="10649446" cy="2677656"/>
          </a:xfrm>
          <a:prstGeom prst="rect">
            <a:avLst/>
          </a:prstGeom>
        </p:spPr>
        <p:txBody>
          <a:bodyPr wrap="square">
            <a:spAutoFit/>
          </a:bodyPr>
          <a:lstStyle/>
          <a:p>
            <a:pPr algn="just">
              <a:lnSpc>
                <a:spcPct val="150000"/>
              </a:lnSpc>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光从左端空中进入光纤纤芯后，波长和波速会发生变化，但频率和周期不变，故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频率越大的光，纤芯对它的折射率越大，根据</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光在光纤中传播的速度越小，故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1449374843"/>
              </p:ext>
            </p:extLst>
          </p:nvPr>
        </p:nvGraphicFramePr>
        <p:xfrm>
          <a:off x="8332942" y="2803280"/>
          <a:ext cx="863600" cy="1147763"/>
        </p:xfrm>
        <a:graphic>
          <a:graphicData uri="http://schemas.openxmlformats.org/presentationml/2006/ole">
            <mc:AlternateContent xmlns:mc="http://schemas.openxmlformats.org/markup-compatibility/2006">
              <mc:Choice xmlns:v="urn:schemas-microsoft-com:vml" Requires="v">
                <p:oleObj spid="_x0000_s178369" name="文档" r:id="rId22" imgW="869903" imgH="1149510" progId="Word.Document.12">
                  <p:embed/>
                </p:oleObj>
              </mc:Choice>
              <mc:Fallback>
                <p:oleObj name="文档" r:id="rId22" imgW="869903" imgH="1149510" progId="Word.Document.12">
                  <p:embed/>
                  <p:pic>
                    <p:nvPicPr>
                      <p:cNvPr id="0" name=""/>
                      <p:cNvPicPr/>
                      <p:nvPr/>
                    </p:nvPicPr>
                    <p:blipFill>
                      <a:blip r:embed="rId23"/>
                      <a:stretch>
                        <a:fillRect/>
                      </a:stretch>
                    </p:blipFill>
                    <p:spPr>
                      <a:xfrm>
                        <a:off x="8332942" y="2803280"/>
                        <a:ext cx="863600" cy="1147763"/>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 name="对象 19"/>
          <p:cNvGraphicFramePr>
            <a:graphicFrameLocks noChangeAspect="1"/>
          </p:cNvGraphicFramePr>
          <p:nvPr>
            <p:extLst>
              <p:ext uri="{D42A27DB-BD31-4B8C-83A1-F6EECF244321}">
                <p14:modId xmlns:p14="http://schemas.microsoft.com/office/powerpoint/2010/main" val="4056350980"/>
              </p:ext>
            </p:extLst>
          </p:nvPr>
        </p:nvGraphicFramePr>
        <p:xfrm>
          <a:off x="571500" y="3615943"/>
          <a:ext cx="8124825" cy="2200275"/>
        </p:xfrm>
        <a:graphic>
          <a:graphicData uri="http://schemas.openxmlformats.org/presentationml/2006/ole">
            <mc:AlternateContent xmlns:mc="http://schemas.openxmlformats.org/markup-compatibility/2006">
              <mc:Choice xmlns:v="urn:schemas-microsoft-com:vml" Requires="v">
                <p:oleObj spid="_x0000_s179383" name="文档" r:id="rId3" imgW="8128922" imgH="2206134" progId="Word.Document.12">
                  <p:embed/>
                </p:oleObj>
              </mc:Choice>
              <mc:Fallback>
                <p:oleObj name="文档" r:id="rId3" imgW="8128922" imgH="2206134" progId="Word.Document.12">
                  <p:embed/>
                  <p:pic>
                    <p:nvPicPr>
                      <p:cNvPr id="0" name=""/>
                      <p:cNvPicPr/>
                      <p:nvPr/>
                    </p:nvPicPr>
                    <p:blipFill>
                      <a:blip r:embed="rId4"/>
                      <a:stretch>
                        <a:fillRect/>
                      </a:stretch>
                    </p:blipFill>
                    <p:spPr>
                      <a:xfrm>
                        <a:off x="571500" y="3615943"/>
                        <a:ext cx="8124825" cy="2200275"/>
                      </a:xfrm>
                      <a:prstGeom prst="rect">
                        <a:avLst/>
                      </a:prstGeom>
                    </p:spPr>
                  </p:pic>
                </p:oleObj>
              </mc:Fallback>
            </mc:AlternateContent>
          </a:graphicData>
        </a:graphic>
      </p:graphicFrame>
      <p:sp>
        <p:nvSpPr>
          <p:cNvPr id="15" name="矩形 14"/>
          <p:cNvSpPr/>
          <p:nvPr/>
        </p:nvSpPr>
        <p:spPr>
          <a:xfrm>
            <a:off x="389206" y="189434"/>
            <a:ext cx="11412000" cy="3280554"/>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常州市高二期中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在水面下方一定深度放有一单色点光源，从水面上方观察发现，能看到单色光的圆形区域的直径为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；现用某种透明的液体替换水，其他条件不变，在液面上方观察，能看到单色光的圆形区域的直径为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，若水与该种液体对光源所发出的单色光的折射率分别为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的比值为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5"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6"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9"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0"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1" action="ppaction://hlinksldjump"/>
          </p:cNvPr>
          <p:cNvSpPr/>
          <p:nvPr/>
        </p:nvSpPr>
        <p:spPr>
          <a:xfrm>
            <a:off x="465464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12"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3"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4"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5"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6"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圆角矩形 15">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17" name="圆角矩形 16">
            <a:hlinkClick r:id="rId18"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18" name="圆角矩形 17">
            <a:hlinkClick r:id="rId19"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10" name="TextBox 14"/>
          <p:cNvSpPr txBox="1"/>
          <p:nvPr/>
        </p:nvSpPr>
        <p:spPr>
          <a:xfrm>
            <a:off x="3255526" y="4682505"/>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65464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4" name="组合 23"/>
          <p:cNvGrpSpPr/>
          <p:nvPr/>
        </p:nvGrpSpPr>
        <p:grpSpPr>
          <a:xfrm>
            <a:off x="471041" y="477466"/>
            <a:ext cx="11248331" cy="4968552"/>
            <a:chOff x="471835" y="934424"/>
            <a:chExt cx="11248331" cy="4968552"/>
          </a:xfrm>
        </p:grpSpPr>
        <p:sp>
          <p:nvSpPr>
            <p:cNvPr id="25" name="圆角矩形 24"/>
            <p:cNvSpPr/>
            <p:nvPr/>
          </p:nvSpPr>
          <p:spPr>
            <a:xfrm>
              <a:off x="471835" y="1094414"/>
              <a:ext cx="11248331" cy="4808562"/>
            </a:xfrm>
            <a:prstGeom prst="roundRect">
              <a:avLst>
                <a:gd name="adj" fmla="val 32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8" name="图片 27"/>
            <p:cNvPicPr>
              <a:picLocks noChangeAspect="1"/>
            </p:cNvPicPr>
            <p:nvPr/>
          </p:nvPicPr>
          <p:blipFill>
            <a:blip r:embed="rId15"/>
            <a:stretch>
              <a:fillRect/>
            </a:stretch>
          </p:blipFill>
          <p:spPr>
            <a:xfrm>
              <a:off x="850294" y="934424"/>
              <a:ext cx="695238" cy="314286"/>
            </a:xfrm>
            <a:prstGeom prst="rect">
              <a:avLst/>
            </a:prstGeom>
          </p:spPr>
        </p:pic>
        <p:sp>
          <p:nvSpPr>
            <p:cNvPr id="29" name="文本框 28"/>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2" name="圆角矩形 21">
            <a:hlinkClick r:id="rId17"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3" name="圆角矩形 22">
            <a:hlinkClick r:id="rId18"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30" name="对象 29"/>
          <p:cNvGraphicFramePr>
            <a:graphicFrameLocks noChangeAspect="1"/>
          </p:cNvGraphicFramePr>
          <p:nvPr>
            <p:extLst>
              <p:ext uri="{D42A27DB-BD31-4B8C-83A1-F6EECF244321}">
                <p14:modId xmlns:p14="http://schemas.microsoft.com/office/powerpoint/2010/main" val="2880994248"/>
              </p:ext>
            </p:extLst>
          </p:nvPr>
        </p:nvGraphicFramePr>
        <p:xfrm>
          <a:off x="649287" y="847666"/>
          <a:ext cx="10891838" cy="4348163"/>
        </p:xfrm>
        <a:graphic>
          <a:graphicData uri="http://schemas.openxmlformats.org/presentationml/2006/ole">
            <mc:AlternateContent xmlns:mc="http://schemas.openxmlformats.org/markup-compatibility/2006">
              <mc:Choice xmlns:v="urn:schemas-microsoft-com:vml" Requires="v">
                <p:oleObj spid="_x0000_s155274" name="文档" r:id="rId19" imgW="10899917" imgH="4335133" progId="Word.Document.12">
                  <p:embed/>
                </p:oleObj>
              </mc:Choice>
              <mc:Fallback>
                <p:oleObj name="文档" r:id="rId19" imgW="10899917" imgH="4335133" progId="Word.Document.12">
                  <p:embed/>
                  <p:pic>
                    <p:nvPicPr>
                      <p:cNvPr id="0" name=""/>
                      <p:cNvPicPr/>
                      <p:nvPr/>
                    </p:nvPicPr>
                    <p:blipFill>
                      <a:blip r:embed="rId20"/>
                      <a:stretch>
                        <a:fillRect/>
                      </a:stretch>
                    </p:blipFill>
                    <p:spPr>
                      <a:xfrm>
                        <a:off x="649287" y="847666"/>
                        <a:ext cx="10891838" cy="4348163"/>
                      </a:xfrm>
                      <a:prstGeom prst="rect">
                        <a:avLst/>
                      </a:prstGeom>
                    </p:spPr>
                  </p:pic>
                </p:oleObj>
              </mc:Fallback>
            </mc:AlternateContent>
          </a:graphicData>
        </a:graphic>
      </p:graphicFrame>
      <p:pic>
        <p:nvPicPr>
          <p:cNvPr id="155270" name="Picture 646" descr="X127"/>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5946" y="3573810"/>
            <a:ext cx="3478520" cy="177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nodeType="withEffect">
                                  <p:stCondLst>
                                    <p:cond delay="0"/>
                                  </p:stCondLst>
                                  <p:childTnLst>
                                    <p:set>
                                      <p:cBhvr>
                                        <p:cTn id="12" dur="1" fill="hold">
                                          <p:stCondLst>
                                            <p:cond delay="0"/>
                                          </p:stCondLst>
                                        </p:cTn>
                                        <p:tgtEl>
                                          <p:spTgt spid="155270"/>
                                        </p:tgtEl>
                                        <p:attrNameLst>
                                          <p:attrName>style.visibility</p:attrName>
                                        </p:attrNameLst>
                                      </p:cBhvr>
                                      <p:to>
                                        <p:strVal val="visible"/>
                                      </p:to>
                                    </p:set>
                                    <p:animEffect transition="in" filter="blinds(horizontal)">
                                      <p:cBhvr>
                                        <p:cTn id="13" dur="500"/>
                                        <p:tgtEl>
                                          <p:spTgt spid="155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7" name="圆角矩形 36">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8" name="圆角矩形 37">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9" name="矩形 28"/>
          <p:cNvSpPr/>
          <p:nvPr/>
        </p:nvSpPr>
        <p:spPr>
          <a:xfrm>
            <a:off x="397890" y="117426"/>
            <a:ext cx="11394632" cy="5524565"/>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zh-CN" altLang="zh-CN" sz="2600" b="1" kern="100" dirty="0">
                <a:latin typeface="Times New Roman" panose="02020603050405020304" pitchFamily="18" charset="0"/>
                <a:ea typeface="方正中等线简体" panose="03000509000000000000" pitchFamily="65" charset="-122"/>
                <a:cs typeface="Times New Roman" panose="02020603050405020304" pitchFamily="18" charset="0"/>
              </a:rPr>
              <a:t>二、多项选择题</a:t>
            </a:r>
            <a:endParaRPr lang="zh-CN" altLang="zh-CN" sz="26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广东广雅中学期中</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霓是大气中有时和虹一起出现的一种光的现象，也叫</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副虹</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。它的形成原理与彩虹大致相同，太阳光在水珠中的反射比彩虹多了一次，是经过水珠的两次折射和两次反射形成的，其成因的简化示意图如图所示，其中</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是两种不同频率的单色光，则</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两光相比较</a:t>
            </a:r>
            <a:r>
              <a:rPr lang="zh-CN" altLang="zh-CN" sz="26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6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光能发生偏振现象，</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光不能发生偏振现象</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在同一介质中，</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光的传播速度更慢</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分别照射同一狭缝，</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光通过狭缝时的衍射现象更明显</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err="1">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6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两束光分别通过同一双缝干涉实验装置，</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光的条纹间距更大</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TextBox 14"/>
          <p:cNvSpPr txBox="1"/>
          <p:nvPr/>
        </p:nvSpPr>
        <p:spPr>
          <a:xfrm>
            <a:off x="273958" y="3708469"/>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31" name="TextBox 14"/>
          <p:cNvSpPr txBox="1"/>
          <p:nvPr/>
        </p:nvSpPr>
        <p:spPr>
          <a:xfrm>
            <a:off x="273958" y="4906042"/>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206850" name="Picture 2" descr="4-195Y"/>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9107" y="3213770"/>
            <a:ext cx="2570861" cy="17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501637" y="477466"/>
            <a:ext cx="11187139" cy="5293733"/>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一、单项选择题</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广州市高二期末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关于光现象及其应用，下列说法正确的是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采用同一装置做双缝干涉实验，红光比紫光条纹宽度小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一束单色光由空气射入玻璃，这束光的速度变慢，波长变短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通过手指间的缝隙观察日光灯，可以看到彩色条纹，这是光的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偏振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现象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海市蜃楼</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是因为大气密度不均匀，物体反射的太阳光发生了</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色</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TextBox 14"/>
          <p:cNvSpPr txBox="1"/>
          <p:nvPr/>
        </p:nvSpPr>
        <p:spPr>
          <a:xfrm>
            <a:off x="359439" y="2440536"/>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7" name="圆角矩形 26">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9" name="圆角矩形 38">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47" name="圆角矩形 46">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圆角矩形 1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矩形 26"/>
          <p:cNvSpPr/>
          <p:nvPr/>
        </p:nvSpPr>
        <p:spPr>
          <a:xfrm>
            <a:off x="708649" y="576832"/>
            <a:ext cx="7474789" cy="3093154"/>
          </a:xfrm>
          <a:prstGeom prst="rect">
            <a:avLst/>
          </a:prstGeom>
        </p:spPr>
        <p:txBody>
          <a:bodyPr wrap="square">
            <a:spAutoFit/>
          </a:bodyPr>
          <a:lstStyle/>
          <a:p>
            <a:pPr algn="just">
              <a:lnSpc>
                <a:spcPct val="150000"/>
              </a:lnSpc>
              <a:spcAft>
                <a:spcPts val="0"/>
              </a:spcAft>
              <a:tabLst>
                <a:tab pos="2250440" algn="l"/>
              </a:tabLst>
            </a:pP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光是横波，</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两束光均能发生偏振现象，</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由题图可知，在第一次折射时，</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两光的入射角相同，</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光的折射角大于</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光的折射角，由折射定律可知</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光折射率小。由</a:t>
            </a:r>
            <a:r>
              <a:rPr lang="en-US" altLang="zh-CN" sz="26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6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kern="100" dirty="0" smtClean="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可知，</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光的传播速度更慢，故</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6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29" name="组合 28"/>
          <p:cNvGrpSpPr/>
          <p:nvPr/>
        </p:nvGrpSpPr>
        <p:grpSpPr>
          <a:xfrm>
            <a:off x="471041" y="288800"/>
            <a:ext cx="11248331" cy="5733282"/>
            <a:chOff x="471835" y="934424"/>
            <a:chExt cx="11248331" cy="5733282"/>
          </a:xfrm>
        </p:grpSpPr>
        <p:sp>
          <p:nvSpPr>
            <p:cNvPr id="30" name="圆角矩形 29"/>
            <p:cNvSpPr/>
            <p:nvPr/>
          </p:nvSpPr>
          <p:spPr>
            <a:xfrm>
              <a:off x="471835" y="1094413"/>
              <a:ext cx="11248331" cy="5573293"/>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1" name="图片 30"/>
            <p:cNvPicPr>
              <a:picLocks noChangeAspect="1"/>
            </p:cNvPicPr>
            <p:nvPr/>
          </p:nvPicPr>
          <p:blipFill>
            <a:blip r:embed="rId15"/>
            <a:stretch>
              <a:fillRect/>
            </a:stretch>
          </p:blipFill>
          <p:spPr>
            <a:xfrm>
              <a:off x="850294" y="934424"/>
              <a:ext cx="695238" cy="314286"/>
            </a:xfrm>
            <a:prstGeom prst="rect">
              <a:avLst/>
            </a:prstGeom>
          </p:spPr>
        </p:pic>
        <p:sp>
          <p:nvSpPr>
            <p:cNvPr id="32" name="文本框 31"/>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6" name="圆角矩形 35">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5" name="圆角矩形 34">
            <a:hlinkClick r:id="rId17"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8" name="圆角矩形 37">
            <a:hlinkClick r:id="rId18"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37" name="矩形 36"/>
          <p:cNvSpPr/>
          <p:nvPr/>
        </p:nvSpPr>
        <p:spPr>
          <a:xfrm>
            <a:off x="708649" y="3529092"/>
            <a:ext cx="10773115" cy="2492990"/>
          </a:xfrm>
          <a:prstGeom prst="rect">
            <a:avLst/>
          </a:prstGeom>
        </p:spPr>
        <p:txBody>
          <a:bodyPr wrap="square">
            <a:spAutoFit/>
          </a:bodyPr>
          <a:lstStyle/>
          <a:p>
            <a:pPr algn="just">
              <a:lnSpc>
                <a:spcPct val="150000"/>
              </a:lnSpc>
              <a:spcAft>
                <a:spcPts val="0"/>
              </a:spcAft>
              <a:tabLst>
                <a:tab pos="2250440" algn="l"/>
              </a:tabLst>
            </a:pP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分别照射同一狭缝，由产生明显衍射现象的条件，又</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光的频率小，波长长，所以</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光的衍射现象更明显，故</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由双缝干涉条纹间距公式</a:t>
            </a:r>
            <a:r>
              <a:rPr lang="en-US" altLang="zh-CN" sz="26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600" i="1" kern="100" dirty="0" err="1">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6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600" kern="100" dirty="0" smtClean="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可知</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两束光分别通过同一双缝干涉实验装置，</a:t>
            </a:r>
            <a:r>
              <a:rPr lang="en-US" altLang="zh-CN" sz="26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光的条纹间距更大，故</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925621495"/>
              </p:ext>
            </p:extLst>
          </p:nvPr>
        </p:nvGraphicFramePr>
        <p:xfrm>
          <a:off x="4419972" y="2320450"/>
          <a:ext cx="787400" cy="973138"/>
        </p:xfrm>
        <a:graphic>
          <a:graphicData uri="http://schemas.openxmlformats.org/presentationml/2006/ole">
            <mc:AlternateContent xmlns:mc="http://schemas.openxmlformats.org/markup-compatibility/2006">
              <mc:Choice xmlns:v="urn:schemas-microsoft-com:vml" Requires="v">
                <p:oleObj spid="_x0000_s182588" name="文档" r:id="rId19" imgW="787844" imgH="972829" progId="Word.Document.12">
                  <p:embed/>
                </p:oleObj>
              </mc:Choice>
              <mc:Fallback>
                <p:oleObj name="文档" r:id="rId19" imgW="787844" imgH="972829" progId="Word.Document.12">
                  <p:embed/>
                  <p:pic>
                    <p:nvPicPr>
                      <p:cNvPr id="0" name=""/>
                      <p:cNvPicPr/>
                      <p:nvPr/>
                    </p:nvPicPr>
                    <p:blipFill>
                      <a:blip r:embed="rId20"/>
                      <a:stretch>
                        <a:fillRect/>
                      </a:stretch>
                    </p:blipFill>
                    <p:spPr>
                      <a:xfrm>
                        <a:off x="4419972" y="2320450"/>
                        <a:ext cx="787400" cy="973138"/>
                      </a:xfrm>
                      <a:prstGeom prst="rect">
                        <a:avLst/>
                      </a:prstGeom>
                    </p:spPr>
                  </p:pic>
                </p:oleObj>
              </mc:Fallback>
            </mc:AlternateContent>
          </a:graphicData>
        </a:graphic>
      </p:graphicFrame>
      <p:graphicFrame>
        <p:nvGraphicFramePr>
          <p:cNvPr id="41" name="对象 40"/>
          <p:cNvGraphicFramePr>
            <a:graphicFrameLocks noChangeAspect="1"/>
          </p:cNvGraphicFramePr>
          <p:nvPr>
            <p:extLst>
              <p:ext uri="{D42A27DB-BD31-4B8C-83A1-F6EECF244321}">
                <p14:modId xmlns:p14="http://schemas.microsoft.com/office/powerpoint/2010/main" val="3647870564"/>
              </p:ext>
            </p:extLst>
          </p:nvPr>
        </p:nvGraphicFramePr>
        <p:xfrm>
          <a:off x="5081870" y="4699703"/>
          <a:ext cx="1209675" cy="971550"/>
        </p:xfrm>
        <a:graphic>
          <a:graphicData uri="http://schemas.openxmlformats.org/presentationml/2006/ole">
            <mc:AlternateContent xmlns:mc="http://schemas.openxmlformats.org/markup-compatibility/2006">
              <mc:Choice xmlns:v="urn:schemas-microsoft-com:vml" Requires="v">
                <p:oleObj spid="_x0000_s182589" name="文档" r:id="rId21" imgW="1216497" imgH="972829" progId="Word.Document.12">
                  <p:embed/>
                </p:oleObj>
              </mc:Choice>
              <mc:Fallback>
                <p:oleObj name="文档" r:id="rId21" imgW="1216497" imgH="972829" progId="Word.Document.12">
                  <p:embed/>
                  <p:pic>
                    <p:nvPicPr>
                      <p:cNvPr id="0" name=""/>
                      <p:cNvPicPr/>
                      <p:nvPr/>
                    </p:nvPicPr>
                    <p:blipFill>
                      <a:blip r:embed="rId22"/>
                      <a:stretch>
                        <a:fillRect/>
                      </a:stretch>
                    </p:blipFill>
                    <p:spPr>
                      <a:xfrm>
                        <a:off x="5081870" y="4699703"/>
                        <a:ext cx="1209675" cy="971550"/>
                      </a:xfrm>
                      <a:prstGeom prst="rect">
                        <a:avLst/>
                      </a:prstGeom>
                    </p:spPr>
                  </p:pic>
                </p:oleObj>
              </mc:Fallback>
            </mc:AlternateContent>
          </a:graphicData>
        </a:graphic>
      </p:graphicFrame>
      <p:pic>
        <p:nvPicPr>
          <p:cNvPr id="39" name="Picture 2" descr="4-195Y"/>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4569" y="866372"/>
            <a:ext cx="2856227" cy="191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linds(horizontal)">
                                      <p:cBhvr>
                                        <p:cTn id="19" dur="500"/>
                                        <p:tgtEl>
                                          <p:spTgt spid="41"/>
                                        </p:tgtEl>
                                      </p:cBhvr>
                                    </p:animEffect>
                                  </p:childTnLst>
                                </p:cTn>
                              </p:par>
                              <p:par>
                                <p:cTn id="20" presetID="3" presetClass="entr" presetSubtype="1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296301"/>
            <a:ext cx="11412000" cy="5724620"/>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江门市新会陈经纶中学高二期中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如图所示，三棱镜的截面为直角三角形，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，一束单色光从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边上的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点平行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边射入棱镜，在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边发生全反射，反射光线与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边平行，已知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则下列说法正确的是</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单色光在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点的折射角为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三棱镜的折射率为</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20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三棱镜的折射率为</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单色光不能从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边射出</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859654728"/>
              </p:ext>
            </p:extLst>
          </p:nvPr>
        </p:nvGraphicFramePr>
        <p:xfrm>
          <a:off x="9003734" y="1488420"/>
          <a:ext cx="1584325" cy="1087438"/>
        </p:xfrm>
        <a:graphic>
          <a:graphicData uri="http://schemas.openxmlformats.org/presentationml/2006/ole">
            <mc:AlternateContent xmlns:mc="http://schemas.openxmlformats.org/markup-compatibility/2006">
              <mc:Choice xmlns:v="urn:schemas-microsoft-com:vml" Requires="v">
                <p:oleObj spid="_x0000_s183457" name="文档" r:id="rId3" imgW="1603760" imgH="1102996" progId="Word.Document.12">
                  <p:embed/>
                </p:oleObj>
              </mc:Choice>
              <mc:Fallback>
                <p:oleObj name="文档" r:id="rId3" imgW="1603760" imgH="1102996" progId="Word.Document.12">
                  <p:embed/>
                  <p:pic>
                    <p:nvPicPr>
                      <p:cNvPr id="0" name=""/>
                      <p:cNvPicPr/>
                      <p:nvPr/>
                    </p:nvPicPr>
                    <p:blipFill>
                      <a:blip r:embed="rId4"/>
                      <a:stretch>
                        <a:fillRect/>
                      </a:stretch>
                    </p:blipFill>
                    <p:spPr>
                      <a:xfrm>
                        <a:off x="9003734" y="1488420"/>
                        <a:ext cx="1584325" cy="1087438"/>
                      </a:xfrm>
                      <a:prstGeom prst="rect">
                        <a:avLst/>
                      </a:prstGeom>
                    </p:spPr>
                  </p:pic>
                </p:oleObj>
              </mc:Fallback>
            </mc:AlternateContent>
          </a:graphicData>
        </a:graphic>
      </p:graphicFrame>
      <p:sp>
        <p:nvSpPr>
          <p:cNvPr id="22" name="圆角矩形 21">
            <a:hlinkClick r:id="rId5"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4" name="圆角矩形 23">
            <a:hlinkClick r:id="rId6"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7"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8"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9"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0"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3"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3" name="圆角矩形 42">
            <a:hlinkClick r:id="rId14"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5"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16"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TextBox 14"/>
          <p:cNvSpPr txBox="1"/>
          <p:nvPr/>
        </p:nvSpPr>
        <p:spPr>
          <a:xfrm>
            <a:off x="262558" y="2973363"/>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3" name="圆角矩形 22">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1" name="圆角矩形 30">
            <a:hlinkClick r:id="rId18"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2" name="圆角矩形 31">
            <a:hlinkClick r:id="rId19"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21" name="TextBox 14"/>
          <p:cNvSpPr txBox="1"/>
          <p:nvPr/>
        </p:nvSpPr>
        <p:spPr>
          <a:xfrm>
            <a:off x="251763" y="3553490"/>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83447" name="Picture 151" descr="ZJ4-11"/>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81395" y="2812700"/>
            <a:ext cx="2898770" cy="191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对象 26"/>
          <p:cNvGraphicFramePr>
            <a:graphicFrameLocks noChangeAspect="1"/>
          </p:cNvGraphicFramePr>
          <p:nvPr>
            <p:extLst>
              <p:ext uri="{D42A27DB-BD31-4B8C-83A1-F6EECF244321}">
                <p14:modId xmlns:p14="http://schemas.microsoft.com/office/powerpoint/2010/main" val="1771390772"/>
              </p:ext>
            </p:extLst>
          </p:nvPr>
        </p:nvGraphicFramePr>
        <p:xfrm>
          <a:off x="3718793" y="3648660"/>
          <a:ext cx="1584325" cy="1087438"/>
        </p:xfrm>
        <a:graphic>
          <a:graphicData uri="http://schemas.openxmlformats.org/presentationml/2006/ole">
            <mc:AlternateContent xmlns:mc="http://schemas.openxmlformats.org/markup-compatibility/2006">
              <mc:Choice xmlns:v="urn:schemas-microsoft-com:vml" Requires="v">
                <p:oleObj spid="_x0000_s183458" name="文档" r:id="rId21" imgW="1603760" imgH="1105160" progId="Word.Document.12">
                  <p:embed/>
                </p:oleObj>
              </mc:Choice>
              <mc:Fallback>
                <p:oleObj name="文档" r:id="rId21" imgW="1603760" imgH="1105160" progId="Word.Document.12">
                  <p:embed/>
                  <p:pic>
                    <p:nvPicPr>
                      <p:cNvPr id="0" name=""/>
                      <p:cNvPicPr/>
                      <p:nvPr/>
                    </p:nvPicPr>
                    <p:blipFill>
                      <a:blip r:embed="rId22"/>
                      <a:stretch>
                        <a:fillRect/>
                      </a:stretch>
                    </p:blipFill>
                    <p:spPr>
                      <a:xfrm>
                        <a:off x="3718793" y="3648660"/>
                        <a:ext cx="1584325" cy="1087438"/>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628644145"/>
              </p:ext>
            </p:extLst>
          </p:nvPr>
        </p:nvGraphicFramePr>
        <p:xfrm>
          <a:off x="3718149" y="4260591"/>
          <a:ext cx="1584325" cy="1087438"/>
        </p:xfrm>
        <a:graphic>
          <a:graphicData uri="http://schemas.openxmlformats.org/presentationml/2006/ole">
            <mc:AlternateContent xmlns:mc="http://schemas.openxmlformats.org/markup-compatibility/2006">
              <mc:Choice xmlns:v="urn:schemas-microsoft-com:vml" Requires="v">
                <p:oleObj spid="_x0000_s183459" name="文档" r:id="rId23" imgW="1603760" imgH="1105160" progId="Word.Document.12">
                  <p:embed/>
                </p:oleObj>
              </mc:Choice>
              <mc:Fallback>
                <p:oleObj name="文档" r:id="rId23" imgW="1603760" imgH="1105160" progId="Word.Document.12">
                  <p:embed/>
                  <p:pic>
                    <p:nvPicPr>
                      <p:cNvPr id="0" name=""/>
                      <p:cNvPicPr/>
                      <p:nvPr/>
                    </p:nvPicPr>
                    <p:blipFill>
                      <a:blip r:embed="rId24"/>
                      <a:stretch>
                        <a:fillRect/>
                      </a:stretch>
                    </p:blipFill>
                    <p:spPr>
                      <a:xfrm>
                        <a:off x="3718149" y="4260591"/>
                        <a:ext cx="1584325" cy="108743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1" name="圆角矩形 40">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3" name="圆角矩形 22">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4" name="圆角矩形 23">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44" name="组合 43"/>
          <p:cNvGrpSpPr/>
          <p:nvPr/>
        </p:nvGrpSpPr>
        <p:grpSpPr>
          <a:xfrm>
            <a:off x="471041" y="693490"/>
            <a:ext cx="11248331" cy="4811838"/>
            <a:chOff x="471835" y="934424"/>
            <a:chExt cx="11248331" cy="4811838"/>
          </a:xfrm>
        </p:grpSpPr>
        <p:sp>
          <p:nvSpPr>
            <p:cNvPr id="46" name="圆角矩形 45"/>
            <p:cNvSpPr/>
            <p:nvPr/>
          </p:nvSpPr>
          <p:spPr>
            <a:xfrm>
              <a:off x="471835" y="1094413"/>
              <a:ext cx="11248331" cy="4651849"/>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7" name="图片 46"/>
            <p:cNvPicPr>
              <a:picLocks noChangeAspect="1"/>
            </p:cNvPicPr>
            <p:nvPr/>
          </p:nvPicPr>
          <p:blipFill>
            <a:blip r:embed="rId18"/>
            <a:stretch>
              <a:fillRect/>
            </a:stretch>
          </p:blipFill>
          <p:spPr>
            <a:xfrm>
              <a:off x="850294" y="934424"/>
              <a:ext cx="695238" cy="314286"/>
            </a:xfrm>
            <a:prstGeom prst="rect">
              <a:avLst/>
            </a:prstGeom>
          </p:spPr>
        </p:pic>
        <p:sp>
          <p:nvSpPr>
            <p:cNvPr id="48" name="文本框 4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50" name="对象 49"/>
          <p:cNvGraphicFramePr>
            <a:graphicFrameLocks noChangeAspect="1"/>
          </p:cNvGraphicFramePr>
          <p:nvPr>
            <p:extLst>
              <p:ext uri="{D42A27DB-BD31-4B8C-83A1-F6EECF244321}">
                <p14:modId xmlns:p14="http://schemas.microsoft.com/office/powerpoint/2010/main" val="1135341420"/>
              </p:ext>
            </p:extLst>
          </p:nvPr>
        </p:nvGraphicFramePr>
        <p:xfrm>
          <a:off x="792163" y="1073850"/>
          <a:ext cx="7040562" cy="2733675"/>
        </p:xfrm>
        <a:graphic>
          <a:graphicData uri="http://schemas.openxmlformats.org/presentationml/2006/ole">
            <mc:AlternateContent xmlns:mc="http://schemas.openxmlformats.org/markup-compatibility/2006">
              <mc:Choice xmlns:v="urn:schemas-microsoft-com:vml" Requires="v">
                <p:oleObj spid="_x0000_s184471" name="文档" r:id="rId19" imgW="7121624" imgH="2777039" progId="Word.Document.12">
                  <p:embed/>
                </p:oleObj>
              </mc:Choice>
              <mc:Fallback>
                <p:oleObj name="文档" r:id="rId19" imgW="7121624" imgH="2777039" progId="Word.Document.12">
                  <p:embed/>
                  <p:pic>
                    <p:nvPicPr>
                      <p:cNvPr id="0" name=""/>
                      <p:cNvPicPr/>
                      <p:nvPr/>
                    </p:nvPicPr>
                    <p:blipFill>
                      <a:blip r:embed="rId20"/>
                      <a:stretch>
                        <a:fillRect/>
                      </a:stretch>
                    </p:blipFill>
                    <p:spPr>
                      <a:xfrm>
                        <a:off x="792163" y="1073850"/>
                        <a:ext cx="7040562" cy="2733675"/>
                      </a:xfrm>
                      <a:prstGeom prst="rect">
                        <a:avLst/>
                      </a:prstGeom>
                    </p:spPr>
                  </p:pic>
                </p:oleObj>
              </mc:Fallback>
            </mc:AlternateContent>
          </a:graphicData>
        </a:graphic>
      </p:graphicFrame>
      <p:graphicFrame>
        <p:nvGraphicFramePr>
          <p:cNvPr id="53" name="对象 52"/>
          <p:cNvGraphicFramePr>
            <a:graphicFrameLocks noChangeAspect="1"/>
          </p:cNvGraphicFramePr>
          <p:nvPr>
            <p:extLst>
              <p:ext uri="{D42A27DB-BD31-4B8C-83A1-F6EECF244321}">
                <p14:modId xmlns:p14="http://schemas.microsoft.com/office/powerpoint/2010/main" val="71147873"/>
              </p:ext>
            </p:extLst>
          </p:nvPr>
        </p:nvGraphicFramePr>
        <p:xfrm>
          <a:off x="792163" y="3718848"/>
          <a:ext cx="10607675" cy="1687513"/>
        </p:xfrm>
        <a:graphic>
          <a:graphicData uri="http://schemas.openxmlformats.org/presentationml/2006/ole">
            <mc:AlternateContent xmlns:mc="http://schemas.openxmlformats.org/markup-compatibility/2006">
              <mc:Choice xmlns:v="urn:schemas-microsoft-com:vml" Requires="v">
                <p:oleObj spid="_x0000_s184472" name="文档" r:id="rId21" imgW="10733528" imgH="1706233" progId="Word.Document.12">
                  <p:embed/>
                </p:oleObj>
              </mc:Choice>
              <mc:Fallback>
                <p:oleObj name="文档" r:id="rId21" imgW="10733528" imgH="1706233" progId="Word.Document.12">
                  <p:embed/>
                  <p:pic>
                    <p:nvPicPr>
                      <p:cNvPr id="0" name=""/>
                      <p:cNvPicPr/>
                      <p:nvPr/>
                    </p:nvPicPr>
                    <p:blipFill>
                      <a:blip r:embed="rId22"/>
                      <a:stretch>
                        <a:fillRect/>
                      </a:stretch>
                    </p:blipFill>
                    <p:spPr>
                      <a:xfrm>
                        <a:off x="792163" y="3718848"/>
                        <a:ext cx="10607675" cy="1687513"/>
                      </a:xfrm>
                      <a:prstGeom prst="rect">
                        <a:avLst/>
                      </a:prstGeom>
                    </p:spPr>
                  </p:pic>
                </p:oleObj>
              </mc:Fallback>
            </mc:AlternateContent>
          </a:graphicData>
        </a:graphic>
      </p:graphicFrame>
      <p:pic>
        <p:nvPicPr>
          <p:cNvPr id="184462" name="Picture 1166" descr="ZJ4-12"/>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2942" y="1248222"/>
            <a:ext cx="2931708" cy="204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linds(horizontal)">
                                      <p:cBhvr>
                                        <p:cTn id="13" dur="500"/>
                                        <p:tgtEl>
                                          <p:spTgt spid="53"/>
                                        </p:tgtEl>
                                      </p:cBhvr>
                                    </p:animEffect>
                                  </p:childTnLst>
                                </p:cTn>
                              </p:par>
                              <p:par>
                                <p:cTn id="14" presetID="3" presetClass="entr" presetSubtype="10" fill="hold" nodeType="withEffect">
                                  <p:stCondLst>
                                    <p:cond delay="0"/>
                                  </p:stCondLst>
                                  <p:childTnLst>
                                    <p:set>
                                      <p:cBhvr>
                                        <p:cTn id="15" dur="1" fill="hold">
                                          <p:stCondLst>
                                            <p:cond delay="0"/>
                                          </p:stCondLst>
                                        </p:cTn>
                                        <p:tgtEl>
                                          <p:spTgt spid="184462"/>
                                        </p:tgtEl>
                                        <p:attrNameLst>
                                          <p:attrName>style.visibility</p:attrName>
                                        </p:attrNameLst>
                                      </p:cBhvr>
                                      <p:to>
                                        <p:strVal val="visible"/>
                                      </p:to>
                                    </p:set>
                                    <p:animEffect transition="in" filter="blinds(horizontal)">
                                      <p:cBhvr>
                                        <p:cTn id="16" dur="500"/>
                                        <p:tgtEl>
                                          <p:spTgt spid="184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圆角矩形 1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2"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7" name="圆角矩形 1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0" name="圆角矩形 29">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1" name="圆角矩形 30">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3124688924"/>
              </p:ext>
            </p:extLst>
          </p:nvPr>
        </p:nvGraphicFramePr>
        <p:xfrm>
          <a:off x="507157" y="1990269"/>
          <a:ext cx="8129587" cy="1963738"/>
        </p:xfrm>
        <a:graphic>
          <a:graphicData uri="http://schemas.openxmlformats.org/presentationml/2006/ole">
            <mc:AlternateContent xmlns:mc="http://schemas.openxmlformats.org/markup-compatibility/2006">
              <mc:Choice xmlns:v="urn:schemas-microsoft-com:vml" Requires="v">
                <p:oleObj spid="_x0000_s185883" name="文档" r:id="rId18" imgW="8128922" imgH="1969337" progId="Word.Document.12">
                  <p:embed/>
                </p:oleObj>
              </mc:Choice>
              <mc:Fallback>
                <p:oleObj name="文档" r:id="rId18" imgW="8128922" imgH="1969337" progId="Word.Document.12">
                  <p:embed/>
                  <p:pic>
                    <p:nvPicPr>
                      <p:cNvPr id="0" name=""/>
                      <p:cNvPicPr/>
                      <p:nvPr/>
                    </p:nvPicPr>
                    <p:blipFill>
                      <a:blip r:embed="rId19"/>
                      <a:stretch>
                        <a:fillRect/>
                      </a:stretch>
                    </p:blipFill>
                    <p:spPr>
                      <a:xfrm>
                        <a:off x="507157" y="1990269"/>
                        <a:ext cx="8129587" cy="1963738"/>
                      </a:xfrm>
                      <a:prstGeom prst="rect">
                        <a:avLst/>
                      </a:prstGeom>
                    </p:spPr>
                  </p:pic>
                </p:oleObj>
              </mc:Fallback>
            </mc:AlternateContent>
          </a:graphicData>
        </a:graphic>
      </p:graphicFrame>
      <p:sp>
        <p:nvSpPr>
          <p:cNvPr id="37" name="矩形 36"/>
          <p:cNvSpPr/>
          <p:nvPr/>
        </p:nvSpPr>
        <p:spPr>
          <a:xfrm>
            <a:off x="389206" y="117426"/>
            <a:ext cx="11412000" cy="1854714"/>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湖南卷</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一位潜水爱好者在水下活动时，利用激光器向岸上救援人员发射激光信号，设激光光束与水面的夹角为</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，如图所示。他发现只有当</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大于</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41°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时，岸上救援人员才能收到他发出的激光光束，下列说法正确的是</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TextBox 14"/>
          <p:cNvSpPr txBox="1"/>
          <p:nvPr/>
        </p:nvSpPr>
        <p:spPr>
          <a:xfrm>
            <a:off x="262558" y="2884210"/>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39" name="矩形 38"/>
          <p:cNvSpPr/>
          <p:nvPr/>
        </p:nvSpPr>
        <p:spPr>
          <a:xfrm>
            <a:off x="368886" y="3611864"/>
            <a:ext cx="11412000" cy="2523744"/>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当他以</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向水面发射激光时，岸上救援</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人员</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接收</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激光光束的方向与水面夹角小于</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60°</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当他以</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向水面发射激光时，岸上救援人员接收激光光束的方向与</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水</a:t>
            </a:r>
            <a:endPar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6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面</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夹角大于</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60°</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TextBox 14"/>
          <p:cNvSpPr txBox="1"/>
          <p:nvPr/>
        </p:nvSpPr>
        <p:spPr>
          <a:xfrm>
            <a:off x="262558" y="3655236"/>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85879" name="Picture 535" descr="X12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7174" y="2205658"/>
            <a:ext cx="3141080" cy="205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2" action="ppaction://hlinksldjump"/>
          </p:cNvPr>
          <p:cNvSpPr/>
          <p:nvPr/>
        </p:nvSpPr>
        <p:spPr>
          <a:xfrm>
            <a:off x="5839203"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schemeClr val="bg1"/>
              </a:solidFill>
              <a:effectLst/>
              <a:uLnTx/>
              <a:uFillTx/>
              <a:latin typeface="Arial" panose="020B0604020202020204"/>
              <a:ea typeface="微软雅黑" panose="020B0503020204020204" charset="-122"/>
            </a:endParaRPr>
          </a:p>
        </p:txBody>
      </p:sp>
      <p:sp>
        <p:nvSpPr>
          <p:cNvPr id="28" name="圆角矩形 27">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0" name="圆角矩形 29">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3" name="圆角矩形 32">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32" name="组合 31"/>
          <p:cNvGrpSpPr/>
          <p:nvPr/>
        </p:nvGrpSpPr>
        <p:grpSpPr>
          <a:xfrm>
            <a:off x="471041" y="621482"/>
            <a:ext cx="11248331" cy="4536504"/>
            <a:chOff x="471835" y="934424"/>
            <a:chExt cx="11248331" cy="4536504"/>
          </a:xfrm>
        </p:grpSpPr>
        <p:sp>
          <p:nvSpPr>
            <p:cNvPr id="34" name="圆角矩形 33"/>
            <p:cNvSpPr/>
            <p:nvPr/>
          </p:nvSpPr>
          <p:spPr>
            <a:xfrm>
              <a:off x="471835" y="1094414"/>
              <a:ext cx="11248331" cy="4376514"/>
            </a:xfrm>
            <a:prstGeom prst="roundRect">
              <a:avLst>
                <a:gd name="adj" fmla="val 282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9" name="图片 38"/>
            <p:cNvPicPr>
              <a:picLocks noChangeAspect="1"/>
            </p:cNvPicPr>
            <p:nvPr/>
          </p:nvPicPr>
          <p:blipFill>
            <a:blip r:embed="rId18"/>
            <a:stretch>
              <a:fillRect/>
            </a:stretch>
          </p:blipFill>
          <p:spPr>
            <a:xfrm>
              <a:off x="850294" y="934424"/>
              <a:ext cx="695238" cy="314286"/>
            </a:xfrm>
            <a:prstGeom prst="rect">
              <a:avLst/>
            </a:prstGeom>
          </p:spPr>
        </p:pic>
        <p:sp>
          <p:nvSpPr>
            <p:cNvPr id="41" name="文本框 4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44" name="矩形 43"/>
          <p:cNvSpPr/>
          <p:nvPr/>
        </p:nvSpPr>
        <p:spPr>
          <a:xfrm>
            <a:off x="622598" y="3111282"/>
            <a:ext cx="10773115" cy="1949508"/>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当他以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α</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向水面发射激光时，入射角</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i</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，则根据折射定律有折射角</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i</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大于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，则岸上救援人员接收激光光束的方向与水面夹角小于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5" name="对象 44"/>
          <p:cNvGraphicFramePr>
            <a:graphicFrameLocks noChangeAspect="1"/>
          </p:cNvGraphicFramePr>
          <p:nvPr>
            <p:extLst>
              <p:ext uri="{D42A27DB-BD31-4B8C-83A1-F6EECF244321}">
                <p14:modId xmlns:p14="http://schemas.microsoft.com/office/powerpoint/2010/main" val="1903722375"/>
              </p:ext>
            </p:extLst>
          </p:nvPr>
        </p:nvGraphicFramePr>
        <p:xfrm>
          <a:off x="803275" y="1043370"/>
          <a:ext cx="6257925" cy="2265363"/>
        </p:xfrm>
        <a:graphic>
          <a:graphicData uri="http://schemas.openxmlformats.org/presentationml/2006/ole">
            <mc:AlternateContent xmlns:mc="http://schemas.openxmlformats.org/markup-compatibility/2006">
              <mc:Choice xmlns:v="urn:schemas-microsoft-com:vml" Requires="v">
                <p:oleObj spid="_x0000_s159679" name="文档" r:id="rId19" imgW="6348606" imgH="2301284" progId="Word.Document.12">
                  <p:embed/>
                </p:oleObj>
              </mc:Choice>
              <mc:Fallback>
                <p:oleObj name="文档" r:id="rId19" imgW="6348606" imgH="2301284" progId="Word.Document.12">
                  <p:embed/>
                  <p:pic>
                    <p:nvPicPr>
                      <p:cNvPr id="0" name=""/>
                      <p:cNvPicPr/>
                      <p:nvPr/>
                    </p:nvPicPr>
                    <p:blipFill>
                      <a:blip r:embed="rId20"/>
                      <a:stretch>
                        <a:fillRect/>
                      </a:stretch>
                    </p:blipFill>
                    <p:spPr>
                      <a:xfrm>
                        <a:off x="803275" y="1043370"/>
                        <a:ext cx="6257925" cy="2265363"/>
                      </a:xfrm>
                      <a:prstGeom prst="rect">
                        <a:avLst/>
                      </a:prstGeom>
                    </p:spPr>
                  </p:pic>
                </p:oleObj>
              </mc:Fallback>
            </mc:AlternateContent>
          </a:graphicData>
        </a:graphic>
      </p:graphicFrame>
      <p:pic>
        <p:nvPicPr>
          <p:cNvPr id="46" name="Picture 535" descr="X129"/>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4441" y="971328"/>
            <a:ext cx="3079188" cy="201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linds(horizontal)">
                                      <p:cBhvr>
                                        <p:cTn id="10" dur="500"/>
                                        <p:tgtEl>
                                          <p:spTgt spid="44"/>
                                        </p:tgtEl>
                                      </p:cBhvr>
                                    </p:animEffect>
                                  </p:childTnLst>
                                </p:cTn>
                              </p:par>
                              <p:par>
                                <p:cTn id="11" presetID="3" presetClass="entr" presetSubtype="1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linds(horizontal)">
                                      <p:cBhvr>
                                        <p:cTn id="13" dur="500"/>
                                        <p:tgtEl>
                                          <p:spTgt spid="45"/>
                                        </p:tgtEl>
                                      </p:cBhvr>
                                    </p:animEffect>
                                  </p:childTnLst>
                                </p:cTn>
                              </p:par>
                              <p:par>
                                <p:cTn id="14" presetID="3" presetClass="entr" presetSubtype="1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linds(horizontal)">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17426"/>
            <a:ext cx="11412000" cy="2031325"/>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三、非选择题</a:t>
            </a:r>
            <a:endParaRPr lang="zh-CN" altLang="zh-CN" sz="105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在完成</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用双缝干涉测量光的波长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实验时。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实验需测定的相邻条纹间距</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指的是图中</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1" name="圆角矩形 30">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3" name="圆角矩形 32">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5" name="矩形 4"/>
          <p:cNvSpPr/>
          <p:nvPr/>
        </p:nvSpPr>
        <p:spPr>
          <a:xfrm>
            <a:off x="7751390" y="1547947"/>
            <a:ext cx="423514"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C</a:t>
            </a:r>
            <a:endParaRPr lang="zh-CN" altLang="en-US" sz="2800" kern="100" dirty="0">
              <a:solidFill>
                <a:srgbClr val="C00000"/>
              </a:solidFill>
              <a:latin typeface="Times New Roman" panose="02020603050405020304" pitchFamily="18" charset="0"/>
              <a:ea typeface="方正中等线简体" panose="03000509000000000000" pitchFamily="65" charset="-122"/>
            </a:endParaRPr>
          </a:p>
        </p:txBody>
      </p:sp>
      <p:grpSp>
        <p:nvGrpSpPr>
          <p:cNvPr id="21" name="组合 20"/>
          <p:cNvGrpSpPr/>
          <p:nvPr/>
        </p:nvGrpSpPr>
        <p:grpSpPr>
          <a:xfrm>
            <a:off x="471041" y="4312120"/>
            <a:ext cx="11248331" cy="1853978"/>
            <a:chOff x="471835" y="934424"/>
            <a:chExt cx="11248331" cy="1853978"/>
          </a:xfrm>
        </p:grpSpPr>
        <p:sp>
          <p:nvSpPr>
            <p:cNvPr id="32" name="圆角矩形 31"/>
            <p:cNvSpPr/>
            <p:nvPr/>
          </p:nvSpPr>
          <p:spPr>
            <a:xfrm>
              <a:off x="471835" y="1094416"/>
              <a:ext cx="11248331" cy="1693986"/>
            </a:xfrm>
            <a:prstGeom prst="roundRect">
              <a:avLst>
                <a:gd name="adj" fmla="val 21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a:blip r:embed="rId17"/>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6" name="矩形 35"/>
          <p:cNvSpPr/>
          <p:nvPr/>
        </p:nvSpPr>
        <p:spPr>
          <a:xfrm>
            <a:off x="721850" y="4653930"/>
            <a:ext cx="10746713"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实验需测定的相邻条纹间距</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指的是相邻亮条纹中心间的距离，即图中的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7874" name="Picture 2" descr="X13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0637" y="2133650"/>
            <a:ext cx="5009138" cy="21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blinds(horizontal)">
                                      <p:cBhvr>
                                        <p:cTn id="15"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35893"/>
            <a:ext cx="11412000" cy="2677656"/>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实验中，目镜中心刻度线对齐第</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条亮条纹中心和第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条亮条纹中心时，游标卡尺的示数分别如图甲和图乙所示，图甲中游标卡尺的读数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mm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。已知双缝间距</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0.4 mm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，双缝到屏的距离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，所测单色光的波长</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nm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2"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1" name="圆角矩形 30">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3" name="圆角矩形 32">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4" name="矩形 3"/>
          <p:cNvSpPr/>
          <p:nvPr/>
        </p:nvSpPr>
        <p:spPr>
          <a:xfrm>
            <a:off x="1278290" y="1321282"/>
            <a:ext cx="813043" cy="661207"/>
          </a:xfrm>
          <a:prstGeom prst="rect">
            <a:avLst/>
          </a:prstGeom>
        </p:spPr>
        <p:txBody>
          <a:bodyPr wrap="none">
            <a:spAutoFit/>
          </a:bodyPr>
          <a:lstStyle/>
          <a:p>
            <a:pPr>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rPr>
              <a:t>8.70</a:t>
            </a:r>
            <a:endParaRPr lang="zh-CN" altLang="zh-CN" sz="2800" kern="100" dirty="0">
              <a:solidFill>
                <a:srgbClr val="C00000"/>
              </a:solidFill>
              <a:latin typeface="Times New Roman" panose="02020603050405020304" pitchFamily="18" charset="0"/>
              <a:ea typeface="方正中等线简体" panose="03000509000000000000" pitchFamily="65" charset="-122"/>
            </a:endParaRPr>
          </a:p>
        </p:txBody>
      </p:sp>
      <p:sp>
        <p:nvSpPr>
          <p:cNvPr id="7" name="矩形 6"/>
          <p:cNvSpPr/>
          <p:nvPr/>
        </p:nvSpPr>
        <p:spPr>
          <a:xfrm>
            <a:off x="3708782" y="1937946"/>
            <a:ext cx="992579" cy="661207"/>
          </a:xfrm>
          <a:prstGeom prst="rect">
            <a:avLst/>
          </a:prstGeom>
        </p:spPr>
        <p:txBody>
          <a:bodyPr wrap="none">
            <a:spAutoFit/>
          </a:bodyPr>
          <a:lstStyle/>
          <a:p>
            <a:pPr lvl="0">
              <a:lnSpc>
                <a:spcPct val="150000"/>
              </a:lnSpc>
            </a:pPr>
            <a:r>
              <a:rPr lang="en-US" altLang="zh-CN" sz="2800" kern="100" dirty="0">
                <a:solidFill>
                  <a:srgbClr val="C00000"/>
                </a:solidFill>
                <a:latin typeface="Times New Roman" panose="02020603050405020304" pitchFamily="18" charset="0"/>
                <a:ea typeface="方正中等线简体" panose="03000509000000000000" pitchFamily="65" charset="-122"/>
              </a:rPr>
              <a:t>630.4</a:t>
            </a:r>
            <a:endParaRPr lang="zh-CN" altLang="zh-CN" sz="2800" kern="100" dirty="0">
              <a:solidFill>
                <a:srgbClr val="C00000"/>
              </a:solidFill>
              <a:latin typeface="Times New Roman" panose="02020603050405020304" pitchFamily="18" charset="0"/>
              <a:ea typeface="方正中等线简体" panose="03000509000000000000" pitchFamily="65" charset="-122"/>
            </a:endParaRPr>
          </a:p>
        </p:txBody>
      </p:sp>
      <p:grpSp>
        <p:nvGrpSpPr>
          <p:cNvPr id="5" name="组合 4"/>
          <p:cNvGrpSpPr/>
          <p:nvPr/>
        </p:nvGrpSpPr>
        <p:grpSpPr>
          <a:xfrm>
            <a:off x="3139069" y="2622958"/>
            <a:ext cx="5912275" cy="3497663"/>
            <a:chOff x="2142154" y="2622958"/>
            <a:chExt cx="5912275" cy="3497663"/>
          </a:xfrm>
        </p:grpSpPr>
        <p:pic>
          <p:nvPicPr>
            <p:cNvPr id="208898" name="Picture 2" descr="X13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2154" y="2622958"/>
              <a:ext cx="5887403" cy="177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99" name="Picture 3" descr="X136"/>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7026" y="4509914"/>
              <a:ext cx="5887403" cy="161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6051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3" action="ppaction://hlinksldjump"/>
          </p:cNvPr>
          <p:cNvSpPr/>
          <p:nvPr/>
        </p:nvSpPr>
        <p:spPr>
          <a:xfrm>
            <a:off x="6270055"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1" name="圆角矩形 30">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3" name="圆角矩形 32">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32" name="组合 31"/>
          <p:cNvGrpSpPr/>
          <p:nvPr/>
        </p:nvGrpSpPr>
        <p:grpSpPr>
          <a:xfrm>
            <a:off x="471041" y="405458"/>
            <a:ext cx="11248331" cy="5544616"/>
            <a:chOff x="471835" y="934424"/>
            <a:chExt cx="11248331" cy="5544616"/>
          </a:xfrm>
        </p:grpSpPr>
        <p:sp>
          <p:nvSpPr>
            <p:cNvPr id="34" name="圆角矩形 33"/>
            <p:cNvSpPr/>
            <p:nvPr/>
          </p:nvSpPr>
          <p:spPr>
            <a:xfrm>
              <a:off x="471835" y="1094414"/>
              <a:ext cx="11248331" cy="5384626"/>
            </a:xfrm>
            <a:prstGeom prst="roundRect">
              <a:avLst>
                <a:gd name="adj" fmla="val 282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5" name="图片 34"/>
            <p:cNvPicPr>
              <a:picLocks noChangeAspect="1"/>
            </p:cNvPicPr>
            <p:nvPr/>
          </p:nvPicPr>
          <p:blipFill>
            <a:blip r:embed="rId18"/>
            <a:stretch>
              <a:fillRect/>
            </a:stretch>
          </p:blipFill>
          <p:spPr>
            <a:xfrm>
              <a:off x="850294" y="934424"/>
              <a:ext cx="695238" cy="314286"/>
            </a:xfrm>
            <a:prstGeom prst="rect">
              <a:avLst/>
            </a:prstGeom>
          </p:spPr>
        </p:pic>
        <p:sp>
          <p:nvSpPr>
            <p:cNvPr id="36" name="文本框 3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7" name="矩形 36"/>
          <p:cNvSpPr/>
          <p:nvPr/>
        </p:nvSpPr>
        <p:spPr>
          <a:xfrm>
            <a:off x="622598" y="703015"/>
            <a:ext cx="10773115" cy="3222998"/>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题图甲中游标卡尺的读数为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8 mm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0.02 mm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8.70 mm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题图乙中游标卡尺的读数为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24 mm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0.02 mm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24.46 mm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相邻条纹的间距为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1" name="对象 40"/>
          <p:cNvGraphicFramePr>
            <a:graphicFrameLocks noChangeAspect="1"/>
          </p:cNvGraphicFramePr>
          <p:nvPr>
            <p:extLst>
              <p:ext uri="{D42A27DB-BD31-4B8C-83A1-F6EECF244321}">
                <p14:modId xmlns:p14="http://schemas.microsoft.com/office/powerpoint/2010/main" val="2508279933"/>
              </p:ext>
            </p:extLst>
          </p:nvPr>
        </p:nvGraphicFramePr>
        <p:xfrm>
          <a:off x="715010" y="3955926"/>
          <a:ext cx="7943850" cy="1133475"/>
        </p:xfrm>
        <a:graphic>
          <a:graphicData uri="http://schemas.openxmlformats.org/presentationml/2006/ole">
            <mc:AlternateContent xmlns:mc="http://schemas.openxmlformats.org/markup-compatibility/2006">
              <mc:Choice xmlns:v="urn:schemas-microsoft-com:vml" Requires="v">
                <p:oleObj spid="_x0000_s191703" name="文档" r:id="rId19" imgW="7948263" imgH="1136406" progId="Word.Document.12">
                  <p:embed/>
                </p:oleObj>
              </mc:Choice>
              <mc:Fallback>
                <p:oleObj name="文档" r:id="rId19" imgW="7948263" imgH="1136406" progId="Word.Document.12">
                  <p:embed/>
                  <p:pic>
                    <p:nvPicPr>
                      <p:cNvPr id="0" name=""/>
                      <p:cNvPicPr/>
                      <p:nvPr/>
                    </p:nvPicPr>
                    <p:blipFill>
                      <a:blip r:embed="rId20"/>
                      <a:stretch>
                        <a:fillRect/>
                      </a:stretch>
                    </p:blipFill>
                    <p:spPr>
                      <a:xfrm>
                        <a:off x="715010" y="3955926"/>
                        <a:ext cx="7943850" cy="1133475"/>
                      </a:xfrm>
                      <a:prstGeom prst="rect">
                        <a:avLst/>
                      </a:prstGeom>
                    </p:spPr>
                  </p:pic>
                </p:oleObj>
              </mc:Fallback>
            </mc:AlternateContent>
          </a:graphicData>
        </a:graphic>
      </p:graphicFrame>
      <p:graphicFrame>
        <p:nvGraphicFramePr>
          <p:cNvPr id="42" name="对象 41"/>
          <p:cNvGraphicFramePr>
            <a:graphicFrameLocks noChangeAspect="1"/>
          </p:cNvGraphicFramePr>
          <p:nvPr>
            <p:extLst>
              <p:ext uri="{D42A27DB-BD31-4B8C-83A1-F6EECF244321}">
                <p14:modId xmlns:p14="http://schemas.microsoft.com/office/powerpoint/2010/main" val="3483865927"/>
              </p:ext>
            </p:extLst>
          </p:nvPr>
        </p:nvGraphicFramePr>
        <p:xfrm>
          <a:off x="694690" y="4939407"/>
          <a:ext cx="7943850" cy="1133475"/>
        </p:xfrm>
        <a:graphic>
          <a:graphicData uri="http://schemas.openxmlformats.org/presentationml/2006/ole">
            <mc:AlternateContent xmlns:mc="http://schemas.openxmlformats.org/markup-compatibility/2006">
              <mc:Choice xmlns:v="urn:schemas-microsoft-com:vml" Requires="v">
                <p:oleObj spid="_x0000_s191704" name="文档" r:id="rId21" imgW="7948263" imgH="1137847" progId="Word.Document.12">
                  <p:embed/>
                </p:oleObj>
              </mc:Choice>
              <mc:Fallback>
                <p:oleObj name="文档" r:id="rId21" imgW="7948263" imgH="1137847" progId="Word.Document.12">
                  <p:embed/>
                  <p:pic>
                    <p:nvPicPr>
                      <p:cNvPr id="0" name=""/>
                      <p:cNvPicPr/>
                      <p:nvPr/>
                    </p:nvPicPr>
                    <p:blipFill>
                      <a:blip r:embed="rId22"/>
                      <a:stretch>
                        <a:fillRect/>
                      </a:stretch>
                    </p:blipFill>
                    <p:spPr>
                      <a:xfrm>
                        <a:off x="694690" y="4939407"/>
                        <a:ext cx="7943850" cy="1133475"/>
                      </a:xfrm>
                      <a:prstGeom prst="rect">
                        <a:avLst/>
                      </a:prstGeom>
                    </p:spPr>
                  </p:pic>
                </p:oleObj>
              </mc:Fallback>
            </mc:AlternateContent>
          </a:graphicData>
        </a:graphic>
      </p:graphicFrame>
      <p:grpSp>
        <p:nvGrpSpPr>
          <p:cNvPr id="43" name="组合 42"/>
          <p:cNvGrpSpPr/>
          <p:nvPr/>
        </p:nvGrpSpPr>
        <p:grpSpPr>
          <a:xfrm>
            <a:off x="6190757" y="806213"/>
            <a:ext cx="5377057" cy="3343661"/>
            <a:chOff x="2409763" y="2703746"/>
            <a:chExt cx="5377057" cy="3343661"/>
          </a:xfrm>
        </p:grpSpPr>
        <p:pic>
          <p:nvPicPr>
            <p:cNvPr id="44" name="Picture 2" descr="X135"/>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9763" y="2703746"/>
              <a:ext cx="5352185" cy="16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 descr="X136"/>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635" y="4583128"/>
              <a:ext cx="5352185" cy="146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2162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par>
                                <p:cTn id="11" presetID="3" presetClass="entr" presetSubtype="1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linds(horizontal)">
                                      <p:cBhvr>
                                        <p:cTn id="13" dur="500"/>
                                        <p:tgtEl>
                                          <p:spTgt spid="41"/>
                                        </p:tgtEl>
                                      </p:cBhvr>
                                    </p:animEffect>
                                  </p:childTnLst>
                                </p:cTn>
                              </p:par>
                              <p:par>
                                <p:cTn id="14" presetID="3" presetClass="entr" presetSubtype="1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linds(horizontal)">
                                      <p:cBhvr>
                                        <p:cTn id="16" dur="500"/>
                                        <p:tgtEl>
                                          <p:spTgt spid="42"/>
                                        </p:tgtEl>
                                      </p:cBhvr>
                                    </p:animEffect>
                                  </p:childTnLst>
                                </p:cTn>
                              </p:par>
                              <p:par>
                                <p:cTn id="17" presetID="3" presetClass="entr" presetSubtype="1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linds(horizontal)">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83518"/>
            <a:ext cx="8370296" cy="4824782"/>
          </a:xfrm>
          <a:prstGeom prst="rect">
            <a:avLst/>
          </a:prstGeom>
        </p:spPr>
        <p:txBody>
          <a:bodyPr wrap="square">
            <a:spAutoFit/>
          </a:bodyPr>
          <a:lstStyle/>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600" kern="100" dirty="0">
                <a:latin typeface="Times New Roman" panose="02020603050405020304" pitchFamily="18" charset="0"/>
                <a:ea typeface="楷体_GB2312" panose="02010609030101010101" pitchFamily="49" charset="-122"/>
                <a:cs typeface="Times New Roman" panose="02020603050405020304" pitchFamily="18" charset="0"/>
              </a:rPr>
              <a:t>黑龙江省双鸭山一中高二期中</a:t>
            </a:r>
            <a:r>
              <a:rPr lang="en-US" altLang="zh-CN" sz="26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如图甲所示，在</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测量玻璃的折射率</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实验中：</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如果有几块宽度大小不同的平行玻璃砖可供选择，为了减小误差，应选用宽度</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大</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小</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的玻璃砖来测量。</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在该实验中，光线是由空气射入玻璃砖，根据测得的入射角和折射角的正弦值画出的图线如图乙所示，由图线可知玻璃砖的折射率是</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6" name="矩形 5"/>
          <p:cNvSpPr/>
          <p:nvPr/>
        </p:nvSpPr>
        <p:spPr>
          <a:xfrm>
            <a:off x="4203948" y="1964209"/>
            <a:ext cx="518091"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方正中等线简体" panose="03000509000000000000" pitchFamily="65" charset="-122"/>
              </a:rPr>
              <a:t>大</a:t>
            </a:r>
            <a:endParaRPr lang="zh-CN" altLang="en-US" sz="2600" kern="100" dirty="0">
              <a:solidFill>
                <a:srgbClr val="C00000"/>
              </a:solidFill>
              <a:latin typeface="Times New Roman" panose="02020603050405020304" pitchFamily="18" charset="0"/>
              <a:ea typeface="方正中等线简体" panose="03000509000000000000" pitchFamily="65" charset="-122"/>
            </a:endParaRPr>
          </a:p>
        </p:txBody>
      </p:sp>
      <p:sp>
        <p:nvSpPr>
          <p:cNvPr id="9" name="矩形 8"/>
          <p:cNvSpPr/>
          <p:nvPr/>
        </p:nvSpPr>
        <p:spPr>
          <a:xfrm>
            <a:off x="4141465" y="4369048"/>
            <a:ext cx="601447" cy="492443"/>
          </a:xfrm>
          <a:prstGeom prst="rect">
            <a:avLst/>
          </a:prstGeom>
        </p:spPr>
        <p:txBody>
          <a:bodyPr wrap="none">
            <a:spAutoFit/>
          </a:bodyPr>
          <a:lstStyle/>
          <a:p>
            <a:r>
              <a:rPr lang="en-US" altLang="zh-CN" sz="2600" kern="100" dirty="0">
                <a:solidFill>
                  <a:srgbClr val="C00000"/>
                </a:solidFill>
                <a:latin typeface="Times New Roman" panose="02020603050405020304" pitchFamily="18" charset="0"/>
                <a:ea typeface="方正中等线简体" panose="03000509000000000000" pitchFamily="65" charset="-122"/>
              </a:rPr>
              <a:t>1.5</a:t>
            </a:r>
            <a:endParaRPr lang="zh-CN" altLang="en-US" sz="2600" kern="100" dirty="0">
              <a:solidFill>
                <a:srgbClr val="C00000"/>
              </a:solidFill>
              <a:latin typeface="Times New Roman" panose="02020603050405020304" pitchFamily="18" charset="0"/>
              <a:ea typeface="方正中等线简体" panose="03000509000000000000" pitchFamily="65" charset="-122"/>
            </a:endParaRPr>
          </a:p>
        </p:txBody>
      </p:sp>
      <p:grpSp>
        <p:nvGrpSpPr>
          <p:cNvPr id="30" name="组合 29"/>
          <p:cNvGrpSpPr/>
          <p:nvPr/>
        </p:nvGrpSpPr>
        <p:grpSpPr>
          <a:xfrm>
            <a:off x="471041" y="4943038"/>
            <a:ext cx="11248331" cy="1262276"/>
            <a:chOff x="471835" y="934424"/>
            <a:chExt cx="11248331" cy="1262276"/>
          </a:xfrm>
        </p:grpSpPr>
        <p:sp>
          <p:nvSpPr>
            <p:cNvPr id="31" name="圆角矩形 30"/>
            <p:cNvSpPr/>
            <p:nvPr/>
          </p:nvSpPr>
          <p:spPr>
            <a:xfrm>
              <a:off x="471835" y="1094415"/>
              <a:ext cx="11248331" cy="1102285"/>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2" name="图片 31"/>
            <p:cNvPicPr>
              <a:picLocks noChangeAspect="1"/>
            </p:cNvPicPr>
            <p:nvPr/>
          </p:nvPicPr>
          <p:blipFill>
            <a:blip r:embed="rId18"/>
            <a:stretch>
              <a:fillRect/>
            </a:stretch>
          </p:blipFill>
          <p:spPr>
            <a:xfrm>
              <a:off x="850294" y="934424"/>
              <a:ext cx="695238" cy="314286"/>
            </a:xfrm>
            <a:prstGeom prst="rect">
              <a:avLst/>
            </a:prstGeom>
          </p:spPr>
        </p:pic>
        <p:sp>
          <p:nvSpPr>
            <p:cNvPr id="33" name="文本框 3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7" name="对象 36"/>
          <p:cNvGraphicFramePr>
            <a:graphicFrameLocks noChangeAspect="1"/>
          </p:cNvGraphicFramePr>
          <p:nvPr>
            <p:extLst>
              <p:ext uri="{D42A27DB-BD31-4B8C-83A1-F6EECF244321}">
                <p14:modId xmlns:p14="http://schemas.microsoft.com/office/powerpoint/2010/main" val="2622592594"/>
              </p:ext>
            </p:extLst>
          </p:nvPr>
        </p:nvGraphicFramePr>
        <p:xfrm>
          <a:off x="766614" y="5281682"/>
          <a:ext cx="9986962" cy="854075"/>
        </p:xfrm>
        <a:graphic>
          <a:graphicData uri="http://schemas.openxmlformats.org/presentationml/2006/ole">
            <mc:AlternateContent xmlns:mc="http://schemas.openxmlformats.org/markup-compatibility/2006">
              <mc:Choice xmlns:v="urn:schemas-microsoft-com:vml" Requires="v">
                <p:oleObj spid="_x0000_s163138" name="文档" r:id="rId19" imgW="9993421" imgH="851858" progId="Word.Document.12">
                  <p:embed/>
                </p:oleObj>
              </mc:Choice>
              <mc:Fallback>
                <p:oleObj name="文档" r:id="rId19" imgW="9993421" imgH="851858" progId="Word.Document.12">
                  <p:embed/>
                  <p:pic>
                    <p:nvPicPr>
                      <p:cNvPr id="0" name=""/>
                      <p:cNvPicPr/>
                      <p:nvPr/>
                    </p:nvPicPr>
                    <p:blipFill>
                      <a:blip r:embed="rId20"/>
                      <a:stretch>
                        <a:fillRect/>
                      </a:stretch>
                    </p:blipFill>
                    <p:spPr>
                      <a:xfrm>
                        <a:off x="766614" y="5281682"/>
                        <a:ext cx="9986962" cy="854075"/>
                      </a:xfrm>
                      <a:prstGeom prst="rect">
                        <a:avLst/>
                      </a:prstGeom>
                    </p:spPr>
                  </p:pic>
                </p:oleObj>
              </mc:Fallback>
            </mc:AlternateContent>
          </a:graphicData>
        </a:graphic>
      </p:graphicFrame>
      <p:grpSp>
        <p:nvGrpSpPr>
          <p:cNvPr id="2" name="组合 1"/>
          <p:cNvGrpSpPr/>
          <p:nvPr/>
        </p:nvGrpSpPr>
        <p:grpSpPr>
          <a:xfrm>
            <a:off x="9037374" y="337038"/>
            <a:ext cx="2771855" cy="4532916"/>
            <a:chOff x="9110437" y="-107475"/>
            <a:chExt cx="2771855" cy="4532916"/>
          </a:xfrm>
        </p:grpSpPr>
        <p:pic>
          <p:nvPicPr>
            <p:cNvPr id="163133" name="Picture 317" descr="X137"/>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92535" y="-107475"/>
              <a:ext cx="2103642" cy="245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134" name="Picture 318" descr="X138"/>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0437" y="2396049"/>
              <a:ext cx="2771855" cy="202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par>
                                <p:cTn id="18" presetID="3" presetClass="entr" presetSubtype="1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linds(horizontal)">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767670"/>
            <a:ext cx="9378408" cy="3754874"/>
          </a:xfrm>
          <a:prstGeom prst="rect">
            <a:avLst/>
          </a:prstGeom>
        </p:spPr>
        <p:txBody>
          <a:bodyPr wrap="square">
            <a:spAutoFit/>
          </a:bodyPr>
          <a:lstStyle/>
          <a:p>
            <a:pPr algn="di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该实验小组选取了操作正确的实验记录，在白纸上画出光线的径迹，以入射点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为圆心作圆，与入射光线、折射光线的延长线分别交于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点，再过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点作法线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的垂线，垂足分别为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点，如图丙所示，则玻璃砖的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折射率</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spcAft>
                <a:spcPts val="0"/>
              </a:spcAft>
              <a:tabLst>
                <a:tab pos="2250440" algn="l"/>
              </a:tabLst>
            </a:pPr>
            <a:endPar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用图中线段的字母表示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756084091"/>
              </p:ext>
            </p:extLst>
          </p:nvPr>
        </p:nvGraphicFramePr>
        <p:xfrm>
          <a:off x="1171084" y="3434541"/>
          <a:ext cx="1416050" cy="1116013"/>
        </p:xfrm>
        <a:graphic>
          <a:graphicData uri="http://schemas.openxmlformats.org/presentationml/2006/ole">
            <mc:AlternateContent xmlns:mc="http://schemas.openxmlformats.org/markup-compatibility/2006">
              <mc:Choice xmlns:v="urn:schemas-microsoft-com:vml" Requires="v">
                <p:oleObj spid="_x0000_s192607" name="文档" r:id="rId18" imgW="1416247" imgH="1115977" progId="Word.Document.12">
                  <p:embed/>
                </p:oleObj>
              </mc:Choice>
              <mc:Fallback>
                <p:oleObj name="文档" r:id="rId18" imgW="1416247" imgH="1115977" progId="Word.Document.12">
                  <p:embed/>
                  <p:pic>
                    <p:nvPicPr>
                      <p:cNvPr id="0" name=""/>
                      <p:cNvPicPr/>
                      <p:nvPr/>
                    </p:nvPicPr>
                    <p:blipFill>
                      <a:blip r:embed="rId19"/>
                      <a:stretch>
                        <a:fillRect/>
                      </a:stretch>
                    </p:blipFill>
                    <p:spPr>
                      <a:xfrm>
                        <a:off x="1171084" y="3434541"/>
                        <a:ext cx="1416050" cy="1116013"/>
                      </a:xfrm>
                      <a:prstGeom prst="rect">
                        <a:avLst/>
                      </a:prstGeom>
                    </p:spPr>
                  </p:pic>
                </p:oleObj>
              </mc:Fallback>
            </mc:AlternateContent>
          </a:graphicData>
        </a:graphic>
      </p:graphicFrame>
      <p:pic>
        <p:nvPicPr>
          <p:cNvPr id="192603" name="Picture 91" descr="X139"/>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r="71823"/>
          <a:stretch/>
        </p:blipFill>
        <p:spPr bwMode="auto">
          <a:xfrm>
            <a:off x="10098454" y="976405"/>
            <a:ext cx="1669541" cy="2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07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圆角矩形 21">
            <a:hlinkClick r:id="rId3"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8" name="矩形 27"/>
          <p:cNvSpPr/>
          <p:nvPr/>
        </p:nvSpPr>
        <p:spPr>
          <a:xfrm>
            <a:off x="659563" y="963959"/>
            <a:ext cx="10871287" cy="4616648"/>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根据双缝干涉条纹间距公式</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x</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可知</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，采用同一装置做双缝干涉实验，波长越长，条纹间距越大，红光的波长大于紫光的波长，因此可知红光的条纹间距更大，故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当光从光疏介质射向光密介质时，光将发生折射，且折射率大于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，而根据</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n</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可知，一束单色光由空气射入玻璃，这束光的速度变慢，而光在介质中传播时其频率不变，根据</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λf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可知，光的波长将变短，故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43" name="组合 42"/>
          <p:cNvGrpSpPr/>
          <p:nvPr/>
        </p:nvGrpSpPr>
        <p:grpSpPr>
          <a:xfrm>
            <a:off x="471041" y="549474"/>
            <a:ext cx="11248331" cy="5040560"/>
            <a:chOff x="471835" y="934424"/>
            <a:chExt cx="11248331" cy="5040560"/>
          </a:xfrm>
        </p:grpSpPr>
        <p:sp>
          <p:nvSpPr>
            <p:cNvPr id="44" name="圆角矩形 43"/>
            <p:cNvSpPr/>
            <p:nvPr/>
          </p:nvSpPr>
          <p:spPr>
            <a:xfrm>
              <a:off x="471835" y="1094415"/>
              <a:ext cx="11248331" cy="4880569"/>
            </a:xfrm>
            <a:prstGeom prst="roundRect">
              <a:avLst>
                <a:gd name="adj" fmla="val 271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5" name="图片 44"/>
            <p:cNvPicPr>
              <a:picLocks noChangeAspect="1"/>
            </p:cNvPicPr>
            <p:nvPr/>
          </p:nvPicPr>
          <p:blipFill>
            <a:blip r:embed="rId15"/>
            <a:stretch>
              <a:fillRect/>
            </a:stretch>
          </p:blipFill>
          <p:spPr>
            <a:xfrm>
              <a:off x="850294" y="934424"/>
              <a:ext cx="695238" cy="314286"/>
            </a:xfrm>
            <a:prstGeom prst="rect">
              <a:avLst/>
            </a:prstGeom>
          </p:spPr>
        </p:pic>
        <p:sp>
          <p:nvSpPr>
            <p:cNvPr id="46" name="文本框 4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7" name="圆角矩形 26">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1" name="圆角矩形 20">
            <a:hlinkClick r:id="rId17"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6" name="圆角矩形 25">
            <a:hlinkClick r:id="rId18"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833714399"/>
              </p:ext>
            </p:extLst>
          </p:nvPr>
        </p:nvGraphicFramePr>
        <p:xfrm>
          <a:off x="5735166" y="851396"/>
          <a:ext cx="1087438" cy="1077913"/>
        </p:xfrm>
        <a:graphic>
          <a:graphicData uri="http://schemas.openxmlformats.org/presentationml/2006/ole">
            <mc:AlternateContent xmlns:mc="http://schemas.openxmlformats.org/markup-compatibility/2006">
              <mc:Choice xmlns:v="urn:schemas-microsoft-com:vml" Requires="v">
                <p:oleObj spid="_x0000_s205832" name="文档" r:id="rId19" imgW="1086929" imgH="1077396" progId="Word.Document.12">
                  <p:embed/>
                </p:oleObj>
              </mc:Choice>
              <mc:Fallback>
                <p:oleObj name="文档" r:id="rId19" imgW="1086929" imgH="1077396" progId="Word.Document.12">
                  <p:embed/>
                  <p:pic>
                    <p:nvPicPr>
                      <p:cNvPr id="0" name=""/>
                      <p:cNvPicPr/>
                      <p:nvPr/>
                    </p:nvPicPr>
                    <p:blipFill>
                      <a:blip r:embed="rId20"/>
                      <a:stretch>
                        <a:fillRect/>
                      </a:stretch>
                    </p:blipFill>
                    <p:spPr>
                      <a:xfrm>
                        <a:off x="5735166" y="851396"/>
                        <a:ext cx="1087438" cy="1077913"/>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222155572"/>
              </p:ext>
            </p:extLst>
          </p:nvPr>
        </p:nvGraphicFramePr>
        <p:xfrm>
          <a:off x="2332687" y="3437104"/>
          <a:ext cx="1087438" cy="1077913"/>
        </p:xfrm>
        <a:graphic>
          <a:graphicData uri="http://schemas.openxmlformats.org/presentationml/2006/ole">
            <mc:AlternateContent xmlns:mc="http://schemas.openxmlformats.org/markup-compatibility/2006">
              <mc:Choice xmlns:v="urn:schemas-microsoft-com:vml" Requires="v">
                <p:oleObj spid="_x0000_s205833" name="文档" r:id="rId21" imgW="1086929" imgH="1079559" progId="Word.Document.12">
                  <p:embed/>
                </p:oleObj>
              </mc:Choice>
              <mc:Fallback>
                <p:oleObj name="文档" r:id="rId21" imgW="1086929" imgH="1079559" progId="Word.Document.12">
                  <p:embed/>
                  <p:pic>
                    <p:nvPicPr>
                      <p:cNvPr id="0" name=""/>
                      <p:cNvPicPr/>
                      <p:nvPr/>
                    </p:nvPicPr>
                    <p:blipFill>
                      <a:blip r:embed="rId22"/>
                      <a:stretch>
                        <a:fillRect/>
                      </a:stretch>
                    </p:blipFill>
                    <p:spPr>
                      <a:xfrm>
                        <a:off x="2332687" y="3437104"/>
                        <a:ext cx="1087438" cy="1077913"/>
                      </a:xfrm>
                      <a:prstGeom prst="rect">
                        <a:avLst/>
                      </a:prstGeom>
                    </p:spPr>
                  </p:pic>
                </p:oleObj>
              </mc:Fallback>
            </mc:AlternateContent>
          </a:graphicData>
        </a:graphic>
      </p:graphicFrame>
    </p:spTree>
    <p:extLst>
      <p:ext uri="{BB962C8B-B14F-4D97-AF65-F5344CB8AC3E}">
        <p14:creationId xmlns:p14="http://schemas.microsoft.com/office/powerpoint/2010/main" val="1015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blinds(horizontal)">
                                      <p:cBhvr>
                                        <p:cTn id="10" dur="500"/>
                                        <p:tgtEl>
                                          <p:spTgt spid="2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blinds(horizontal)">
                                      <p:cBhvr>
                                        <p:cTn id="13" dur="500"/>
                                        <p:tgtEl>
                                          <p:spTgt spid="28">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25" name="组合 24"/>
          <p:cNvGrpSpPr/>
          <p:nvPr/>
        </p:nvGrpSpPr>
        <p:grpSpPr>
          <a:xfrm>
            <a:off x="471041" y="799366"/>
            <a:ext cx="11248331" cy="3278500"/>
            <a:chOff x="471835" y="934424"/>
            <a:chExt cx="11248331" cy="3278500"/>
          </a:xfrm>
        </p:grpSpPr>
        <p:sp>
          <p:nvSpPr>
            <p:cNvPr id="27" name="圆角矩形 26"/>
            <p:cNvSpPr/>
            <p:nvPr/>
          </p:nvSpPr>
          <p:spPr>
            <a:xfrm>
              <a:off x="471835" y="1094415"/>
              <a:ext cx="11248331" cy="3118509"/>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8" name="图片 27"/>
            <p:cNvPicPr>
              <a:picLocks noChangeAspect="1"/>
            </p:cNvPicPr>
            <p:nvPr/>
          </p:nvPicPr>
          <p:blipFill>
            <a:blip r:embed="rId18"/>
            <a:stretch>
              <a:fillRect/>
            </a:stretch>
          </p:blipFill>
          <p:spPr>
            <a:xfrm>
              <a:off x="850294" y="934424"/>
              <a:ext cx="695238" cy="314286"/>
            </a:xfrm>
            <a:prstGeom prst="rect">
              <a:avLst/>
            </a:prstGeom>
          </p:spPr>
        </p:pic>
        <p:sp>
          <p:nvSpPr>
            <p:cNvPr id="29" name="文本框 28"/>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7" name="对象 36"/>
          <p:cNvGraphicFramePr>
            <a:graphicFrameLocks noChangeAspect="1"/>
          </p:cNvGraphicFramePr>
          <p:nvPr>
            <p:extLst>
              <p:ext uri="{D42A27DB-BD31-4B8C-83A1-F6EECF244321}">
                <p14:modId xmlns:p14="http://schemas.microsoft.com/office/powerpoint/2010/main" val="3510622441"/>
              </p:ext>
            </p:extLst>
          </p:nvPr>
        </p:nvGraphicFramePr>
        <p:xfrm>
          <a:off x="701675" y="1168400"/>
          <a:ext cx="8493125" cy="2124075"/>
        </p:xfrm>
        <a:graphic>
          <a:graphicData uri="http://schemas.openxmlformats.org/presentationml/2006/ole">
            <mc:AlternateContent xmlns:mc="http://schemas.openxmlformats.org/markup-compatibility/2006">
              <mc:Choice xmlns:v="urn:schemas-microsoft-com:vml" Requires="v">
                <p:oleObj spid="_x0000_s164239" name="文档" r:id="rId19" imgW="8500316" imgH="2126481" progId="Word.Document.12">
                  <p:embed/>
                </p:oleObj>
              </mc:Choice>
              <mc:Fallback>
                <p:oleObj name="文档" r:id="rId19" imgW="8500316" imgH="2126481" progId="Word.Document.12">
                  <p:embed/>
                  <p:pic>
                    <p:nvPicPr>
                      <p:cNvPr id="0" name=""/>
                      <p:cNvPicPr/>
                      <p:nvPr/>
                    </p:nvPicPr>
                    <p:blipFill>
                      <a:blip r:embed="rId20"/>
                      <a:stretch>
                        <a:fillRect/>
                      </a:stretch>
                    </p:blipFill>
                    <p:spPr>
                      <a:xfrm>
                        <a:off x="701675" y="1168400"/>
                        <a:ext cx="8493125" cy="2124075"/>
                      </a:xfrm>
                      <a:prstGeom prst="rect">
                        <a:avLst/>
                      </a:prstGeom>
                    </p:spPr>
                  </p:pic>
                </p:oleObj>
              </mc:Fallback>
            </mc:AlternateContent>
          </a:graphicData>
        </a:graphic>
      </p:graphicFrame>
      <p:graphicFrame>
        <p:nvGraphicFramePr>
          <p:cNvPr id="38" name="对象 37"/>
          <p:cNvGraphicFramePr>
            <a:graphicFrameLocks noChangeAspect="1"/>
          </p:cNvGraphicFramePr>
          <p:nvPr>
            <p:extLst>
              <p:ext uri="{D42A27DB-BD31-4B8C-83A1-F6EECF244321}">
                <p14:modId xmlns:p14="http://schemas.microsoft.com/office/powerpoint/2010/main" val="3471752978"/>
              </p:ext>
            </p:extLst>
          </p:nvPr>
        </p:nvGraphicFramePr>
        <p:xfrm>
          <a:off x="704850" y="2905418"/>
          <a:ext cx="8496300" cy="1076325"/>
        </p:xfrm>
        <a:graphic>
          <a:graphicData uri="http://schemas.openxmlformats.org/presentationml/2006/ole">
            <mc:AlternateContent xmlns:mc="http://schemas.openxmlformats.org/markup-compatibility/2006">
              <mc:Choice xmlns:v="urn:schemas-microsoft-com:vml" Requires="v">
                <p:oleObj spid="_x0000_s164240" name="文档" r:id="rId21" imgW="8500316" imgH="1079099" progId="Word.Document.12">
                  <p:embed/>
                </p:oleObj>
              </mc:Choice>
              <mc:Fallback>
                <p:oleObj name="文档" r:id="rId21" imgW="8500316" imgH="1079099" progId="Word.Document.12">
                  <p:embed/>
                  <p:pic>
                    <p:nvPicPr>
                      <p:cNvPr id="0" name=""/>
                      <p:cNvPicPr/>
                      <p:nvPr/>
                    </p:nvPicPr>
                    <p:blipFill>
                      <a:blip r:embed="rId22"/>
                      <a:stretch>
                        <a:fillRect/>
                      </a:stretch>
                    </p:blipFill>
                    <p:spPr>
                      <a:xfrm>
                        <a:off x="704850" y="2905418"/>
                        <a:ext cx="8496300" cy="1076325"/>
                      </a:xfrm>
                      <a:prstGeom prst="rect">
                        <a:avLst/>
                      </a:prstGeom>
                    </p:spPr>
                  </p:pic>
                </p:oleObj>
              </mc:Fallback>
            </mc:AlternateContent>
          </a:graphicData>
        </a:graphic>
      </p:graphicFrame>
      <p:pic>
        <p:nvPicPr>
          <p:cNvPr id="30" name="Picture 91" descr="X139"/>
          <p:cNvPicPr>
            <a:picLocks noChangeAspect="1" noChangeArrowheads="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r="71823"/>
          <a:stretch/>
        </p:blipFill>
        <p:spPr bwMode="auto">
          <a:xfrm>
            <a:off x="9623598" y="1123958"/>
            <a:ext cx="1836495" cy="252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21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par>
                                <p:cTn id="11" presetID="3"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3"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17426"/>
            <a:ext cx="11412000"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在用插针法测定玻璃砖折射率的实验中，甲、乙两位同学在纸上画出的界面</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与玻璃砖位置的关系分别如图丁中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所示，其中甲同学用的是矩形玻璃砖，乙同学用的是梯形玻璃砖。他们的其他操作均正确，且均以</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为界面画光路图。则甲同学测得的折射率与真实值相比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；乙同学测得的折射率与真实值相比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均选填</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偏大</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偏小</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不变</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4" name="矩形 3"/>
          <p:cNvSpPr/>
          <p:nvPr/>
        </p:nvSpPr>
        <p:spPr>
          <a:xfrm>
            <a:off x="2341265" y="2637706"/>
            <a:ext cx="902811" cy="669158"/>
          </a:xfrm>
          <a:prstGeom prst="rect">
            <a:avLst/>
          </a:prstGeom>
        </p:spPr>
        <p:txBody>
          <a:bodyPr wrap="none">
            <a:spAutoFit/>
          </a:bodyPr>
          <a:lstStyle/>
          <a:p>
            <a:pPr>
              <a:lnSpc>
                <a:spcPct val="150000"/>
              </a:lnSpc>
              <a:spcAft>
                <a:spcPts val="0"/>
              </a:spcAft>
            </a:pPr>
            <a:r>
              <a:rPr lang="zh-CN" altLang="zh-CN" sz="2800" kern="100" dirty="0">
                <a:solidFill>
                  <a:srgbClr val="C00000"/>
                </a:solidFill>
                <a:latin typeface="Times New Roman" panose="02020603050405020304" pitchFamily="18" charset="0"/>
                <a:ea typeface="方正中等线简体" panose="03000509000000000000" pitchFamily="65" charset="-122"/>
              </a:rPr>
              <a:t>偏</a:t>
            </a:r>
            <a:r>
              <a:rPr lang="zh-CN" altLang="zh-CN" sz="2800" kern="100" dirty="0" smtClean="0">
                <a:solidFill>
                  <a:srgbClr val="C00000"/>
                </a:solidFill>
                <a:latin typeface="Times New Roman" panose="02020603050405020304" pitchFamily="18" charset="0"/>
                <a:ea typeface="方正中等线简体" panose="03000509000000000000" pitchFamily="65" charset="-122"/>
              </a:rPr>
              <a:t>小</a:t>
            </a:r>
            <a:endParaRPr lang="zh-CN" altLang="zh-CN" sz="2800" kern="100" dirty="0">
              <a:solidFill>
                <a:srgbClr val="C00000"/>
              </a:solidFill>
              <a:latin typeface="Times New Roman" panose="02020603050405020304" pitchFamily="18" charset="0"/>
              <a:ea typeface="方正中等线简体" panose="03000509000000000000" pitchFamily="65" charset="-122"/>
            </a:endParaRPr>
          </a:p>
        </p:txBody>
      </p:sp>
      <p:sp>
        <p:nvSpPr>
          <p:cNvPr id="6" name="矩形 5"/>
          <p:cNvSpPr/>
          <p:nvPr/>
        </p:nvSpPr>
        <p:spPr>
          <a:xfrm>
            <a:off x="9119542" y="2628181"/>
            <a:ext cx="902811" cy="669158"/>
          </a:xfrm>
          <a:prstGeom prst="rect">
            <a:avLst/>
          </a:prstGeom>
        </p:spPr>
        <p:txBody>
          <a:bodyPr wrap="none">
            <a:spAutoFit/>
          </a:bodyPr>
          <a:lstStyle/>
          <a:p>
            <a:pPr lvl="0">
              <a:lnSpc>
                <a:spcPct val="150000"/>
              </a:lnSpc>
            </a:pPr>
            <a:r>
              <a:rPr lang="zh-CN" altLang="zh-CN" sz="2800" kern="100" dirty="0" smtClean="0">
                <a:solidFill>
                  <a:srgbClr val="C00000"/>
                </a:solidFill>
                <a:latin typeface="Times New Roman" panose="02020603050405020304" pitchFamily="18" charset="0"/>
                <a:ea typeface="方正中等线简体" panose="03000509000000000000" pitchFamily="65" charset="-122"/>
              </a:rPr>
              <a:t>不变</a:t>
            </a:r>
            <a:endParaRPr lang="zh-CN" altLang="zh-CN" sz="2800" kern="100" dirty="0">
              <a:solidFill>
                <a:srgbClr val="C00000"/>
              </a:solidFill>
              <a:latin typeface="Times New Roman" panose="02020603050405020304" pitchFamily="18" charset="0"/>
              <a:ea typeface="方正中等线简体" panose="03000509000000000000" pitchFamily="65" charset="-122"/>
            </a:endParaRPr>
          </a:p>
        </p:txBody>
      </p:sp>
      <p:pic>
        <p:nvPicPr>
          <p:cNvPr id="209922" name="Picture 2" descr="X139"/>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28733"/>
          <a:stretch/>
        </p:blipFill>
        <p:spPr bwMode="auto">
          <a:xfrm>
            <a:off x="3992750" y="3789834"/>
            <a:ext cx="4204912" cy="228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08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4" name="圆角矩形 33">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5" name="圆角矩形 34">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25" name="组合 24"/>
          <p:cNvGrpSpPr/>
          <p:nvPr/>
        </p:nvGrpSpPr>
        <p:grpSpPr>
          <a:xfrm>
            <a:off x="471041" y="799366"/>
            <a:ext cx="11248331" cy="3782556"/>
            <a:chOff x="471835" y="934424"/>
            <a:chExt cx="11248331" cy="3782556"/>
          </a:xfrm>
        </p:grpSpPr>
        <p:sp>
          <p:nvSpPr>
            <p:cNvPr id="27" name="圆角矩形 26"/>
            <p:cNvSpPr/>
            <p:nvPr/>
          </p:nvSpPr>
          <p:spPr>
            <a:xfrm>
              <a:off x="471835" y="1094415"/>
              <a:ext cx="11248331" cy="3622565"/>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8" name="图片 27"/>
            <p:cNvPicPr>
              <a:picLocks noChangeAspect="1"/>
            </p:cNvPicPr>
            <p:nvPr/>
          </p:nvPicPr>
          <p:blipFill>
            <a:blip r:embed="rId17"/>
            <a:stretch>
              <a:fillRect/>
            </a:stretch>
          </p:blipFill>
          <p:spPr>
            <a:xfrm>
              <a:off x="850294" y="934424"/>
              <a:ext cx="695238" cy="314286"/>
            </a:xfrm>
            <a:prstGeom prst="rect">
              <a:avLst/>
            </a:prstGeom>
          </p:spPr>
        </p:pic>
        <p:sp>
          <p:nvSpPr>
            <p:cNvPr id="29" name="文本框 28"/>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1" name="矩形 30"/>
          <p:cNvSpPr/>
          <p:nvPr/>
        </p:nvSpPr>
        <p:spPr>
          <a:xfrm>
            <a:off x="708649" y="1154113"/>
            <a:ext cx="7474789" cy="332398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甲同学测定折射率时，作出的折射光线如图中虚线所示，实线表示实际光线，则折射角增大，则由折射定律可知，折射率将偏小；乙同学测定折射率时，主要操作正确，与玻璃砖形状无关，故测得的折射率与真实值相比不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0946" name="Picture 2" descr="X140"/>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8021" y="1485578"/>
            <a:ext cx="2908453" cy="186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46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210946"/>
                                        </p:tgtEl>
                                        <p:attrNameLst>
                                          <p:attrName>style.visibility</p:attrName>
                                        </p:attrNameLst>
                                      </p:cBhvr>
                                      <p:to>
                                        <p:strVal val="visible"/>
                                      </p:to>
                                    </p:set>
                                    <p:animEffect transition="in" filter="blinds(horizontal)">
                                      <p:cBhvr>
                                        <p:cTn id="13" dur="500"/>
                                        <p:tgtEl>
                                          <p:spTgt spid="210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261442"/>
            <a:ext cx="8154272" cy="461664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徐州市高二期末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小明利用光具盘等仪器探究光的传播规律时，让一束红光沿着半圆形玻璃砖的半径射到它的平直的边上，光路如图所示，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是光线在光具盘边缘上的三点，反射光线和折射光线夹角为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。半圆形玻璃砖和圆形光具盘圆心重合，光在真空中传播速度为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玻璃砖对红光的折射率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13</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4" name="圆角矩形 33">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414309568"/>
              </p:ext>
            </p:extLst>
          </p:nvPr>
        </p:nvGraphicFramePr>
        <p:xfrm>
          <a:off x="497139" y="4941962"/>
          <a:ext cx="2597150" cy="982663"/>
        </p:xfrm>
        <a:graphic>
          <a:graphicData uri="http://schemas.openxmlformats.org/presentationml/2006/ole">
            <mc:AlternateContent xmlns:mc="http://schemas.openxmlformats.org/markup-compatibility/2006">
              <mc:Choice xmlns:v="urn:schemas-microsoft-com:vml" Requires="v">
                <p:oleObj spid="_x0000_s195653" name="文档" r:id="rId18" imgW="2597113" imgH="984367" progId="Word.Document.12">
                  <p:embed/>
                </p:oleObj>
              </mc:Choice>
              <mc:Fallback>
                <p:oleObj name="文档" r:id="rId18" imgW="2597113" imgH="984367" progId="Word.Document.12">
                  <p:embed/>
                  <p:pic>
                    <p:nvPicPr>
                      <p:cNvPr id="0" name=""/>
                      <p:cNvPicPr/>
                      <p:nvPr/>
                    </p:nvPicPr>
                    <p:blipFill>
                      <a:blip r:embed="rId19"/>
                      <a:stretch>
                        <a:fillRect/>
                      </a:stretch>
                    </p:blipFill>
                    <p:spPr>
                      <a:xfrm>
                        <a:off x="497139" y="4941962"/>
                        <a:ext cx="2597150" cy="982663"/>
                      </a:xfrm>
                      <a:prstGeom prst="rect">
                        <a:avLst/>
                      </a:prstGeom>
                    </p:spPr>
                  </p:pic>
                </p:oleObj>
              </mc:Fallback>
            </mc:AlternateContent>
          </a:graphicData>
        </a:graphic>
      </p:graphicFrame>
      <p:pic>
        <p:nvPicPr>
          <p:cNvPr id="195651" name="Picture 67" descr="X192"/>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7534" y="462784"/>
            <a:ext cx="2648761" cy="320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75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13</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4" name="圆角矩形 33">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29" name="组合 28"/>
          <p:cNvGrpSpPr/>
          <p:nvPr/>
        </p:nvGrpSpPr>
        <p:grpSpPr>
          <a:xfrm>
            <a:off x="471041" y="693490"/>
            <a:ext cx="11248331" cy="3672408"/>
            <a:chOff x="471835" y="934424"/>
            <a:chExt cx="11248331" cy="3672408"/>
          </a:xfrm>
        </p:grpSpPr>
        <p:sp>
          <p:nvSpPr>
            <p:cNvPr id="32" name="圆角矩形 31"/>
            <p:cNvSpPr/>
            <p:nvPr/>
          </p:nvSpPr>
          <p:spPr>
            <a:xfrm>
              <a:off x="471835" y="1094415"/>
              <a:ext cx="11248331" cy="3512417"/>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3" name="图片 32"/>
            <p:cNvPicPr>
              <a:picLocks noChangeAspect="1"/>
            </p:cNvPicPr>
            <p:nvPr/>
          </p:nvPicPr>
          <p:blipFill>
            <a:blip r:embed="rId18"/>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7" name="对象 36"/>
          <p:cNvGraphicFramePr>
            <a:graphicFrameLocks noChangeAspect="1"/>
          </p:cNvGraphicFramePr>
          <p:nvPr>
            <p:extLst>
              <p:ext uri="{D42A27DB-BD31-4B8C-83A1-F6EECF244321}">
                <p14:modId xmlns:p14="http://schemas.microsoft.com/office/powerpoint/2010/main" val="1575776943"/>
              </p:ext>
            </p:extLst>
          </p:nvPr>
        </p:nvGraphicFramePr>
        <p:xfrm>
          <a:off x="800100" y="2750354"/>
          <a:ext cx="7943850" cy="1057275"/>
        </p:xfrm>
        <a:graphic>
          <a:graphicData uri="http://schemas.openxmlformats.org/presentationml/2006/ole">
            <mc:AlternateContent xmlns:mc="http://schemas.openxmlformats.org/markup-compatibility/2006">
              <mc:Choice xmlns:v="urn:schemas-microsoft-com:vml" Requires="v">
                <p:oleObj spid="_x0000_s190661" name="文档" r:id="rId19" imgW="7948263" imgH="1065042" progId="Word.Document.12">
                  <p:embed/>
                </p:oleObj>
              </mc:Choice>
              <mc:Fallback>
                <p:oleObj name="文档" r:id="rId19" imgW="7948263" imgH="1065042" progId="Word.Document.12">
                  <p:embed/>
                  <p:pic>
                    <p:nvPicPr>
                      <p:cNvPr id="0" name=""/>
                      <p:cNvPicPr/>
                      <p:nvPr/>
                    </p:nvPicPr>
                    <p:blipFill>
                      <a:blip r:embed="rId20"/>
                      <a:stretch>
                        <a:fillRect/>
                      </a:stretch>
                    </p:blipFill>
                    <p:spPr>
                      <a:xfrm>
                        <a:off x="800100" y="2750354"/>
                        <a:ext cx="7943850" cy="1057275"/>
                      </a:xfrm>
                      <a:prstGeom prst="rect">
                        <a:avLst/>
                      </a:prstGeom>
                    </p:spPr>
                  </p:pic>
                </p:oleObj>
              </mc:Fallback>
            </mc:AlternateContent>
          </a:graphicData>
        </a:graphic>
      </p:graphicFrame>
      <p:sp>
        <p:nvSpPr>
          <p:cNvPr id="42" name="矩形 41"/>
          <p:cNvSpPr/>
          <p:nvPr/>
        </p:nvSpPr>
        <p:spPr>
          <a:xfrm>
            <a:off x="713318" y="1341562"/>
            <a:ext cx="10782488" cy="130317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由题图知，入射角</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折射角</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180°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105°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67" descr="X192"/>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31785" y="1139081"/>
            <a:ext cx="2432045" cy="294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4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par>
                                <p:cTn id="11" presetID="3" presetClass="entr" presetSubtype="10" fill="hold" nodeType="with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animEffect transition="in" filter="blinds(horizontal)">
                                      <p:cBhvr>
                                        <p:cTn id="13" dur="500"/>
                                        <p:tgtEl>
                                          <p:spTgt spid="42">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2">
                                            <p:txEl>
                                              <p:pRg st="1" end="1"/>
                                            </p:txEl>
                                          </p:spTgt>
                                        </p:tgtEl>
                                        <p:attrNameLst>
                                          <p:attrName>style.visibility</p:attrName>
                                        </p:attrNameLst>
                                      </p:cBhvr>
                                      <p:to>
                                        <p:strVal val="visible"/>
                                      </p:to>
                                    </p:set>
                                    <p:animEffect transition="in" filter="blinds(horizontal)">
                                      <p:cBhvr>
                                        <p:cTn id="16" dur="500"/>
                                        <p:tgtEl>
                                          <p:spTgt spid="42">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224236"/>
            <a:ext cx="8154272" cy="668901"/>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红光在玻璃砖中的传播速度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13</a:t>
            </a:r>
            <a:endParaRPr kumimoji="1" lang="zh-CN" altLang="en-US" sz="1600" kern="0" dirty="0">
              <a:solidFill>
                <a:schemeClr val="bg1"/>
              </a:solidFill>
              <a:latin typeface="Arial" panose="020B0604020202020204"/>
              <a:ea typeface="微软雅黑" panose="020B0503020204020204" charset="-122"/>
            </a:endParaRPr>
          </a:p>
        </p:txBody>
      </p:sp>
      <p:sp>
        <p:nvSpPr>
          <p:cNvPr id="24" name="圆角矩形 23">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4" name="圆角矩形 33">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1357448824"/>
              </p:ext>
            </p:extLst>
          </p:nvPr>
        </p:nvGraphicFramePr>
        <p:xfrm>
          <a:off x="495300" y="2087935"/>
          <a:ext cx="2590800" cy="1152525"/>
        </p:xfrm>
        <a:graphic>
          <a:graphicData uri="http://schemas.openxmlformats.org/presentationml/2006/ole">
            <mc:AlternateContent xmlns:mc="http://schemas.openxmlformats.org/markup-compatibility/2006">
              <mc:Choice xmlns:v="urn:schemas-microsoft-com:vml" Requires="v">
                <p:oleObj spid="_x0000_s196728" name="文档" r:id="rId18" imgW="2597113" imgH="1162491" progId="Word.Document.12">
                  <p:embed/>
                </p:oleObj>
              </mc:Choice>
              <mc:Fallback>
                <p:oleObj name="文档" r:id="rId18" imgW="2597113" imgH="1162491" progId="Word.Document.12">
                  <p:embed/>
                  <p:pic>
                    <p:nvPicPr>
                      <p:cNvPr id="0" name=""/>
                      <p:cNvPicPr/>
                      <p:nvPr/>
                    </p:nvPicPr>
                    <p:blipFill>
                      <a:blip r:embed="rId19"/>
                      <a:stretch>
                        <a:fillRect/>
                      </a:stretch>
                    </p:blipFill>
                    <p:spPr>
                      <a:xfrm>
                        <a:off x="495300" y="2087935"/>
                        <a:ext cx="2590800" cy="1152525"/>
                      </a:xfrm>
                      <a:prstGeom prst="rect">
                        <a:avLst/>
                      </a:prstGeom>
                    </p:spPr>
                  </p:pic>
                </p:oleObj>
              </mc:Fallback>
            </mc:AlternateContent>
          </a:graphicData>
        </a:graphic>
      </p:graphicFrame>
      <p:grpSp>
        <p:nvGrpSpPr>
          <p:cNvPr id="21" name="组合 20"/>
          <p:cNvGrpSpPr/>
          <p:nvPr/>
        </p:nvGrpSpPr>
        <p:grpSpPr>
          <a:xfrm>
            <a:off x="471041" y="3168452"/>
            <a:ext cx="6920309" cy="1485478"/>
            <a:chOff x="471835" y="934424"/>
            <a:chExt cx="6920309" cy="1485478"/>
          </a:xfrm>
        </p:grpSpPr>
        <p:sp>
          <p:nvSpPr>
            <p:cNvPr id="22" name="圆角矩形 21"/>
            <p:cNvSpPr/>
            <p:nvPr/>
          </p:nvSpPr>
          <p:spPr>
            <a:xfrm>
              <a:off x="471835" y="1094416"/>
              <a:ext cx="6920309" cy="1325486"/>
            </a:xfrm>
            <a:prstGeom prst="roundRect">
              <a:avLst>
                <a:gd name="adj" fmla="val 21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5" name="图片 24"/>
            <p:cNvPicPr>
              <a:picLocks noChangeAspect="1"/>
            </p:cNvPicPr>
            <p:nvPr/>
          </p:nvPicPr>
          <p:blipFill>
            <a:blip r:embed="rId20"/>
            <a:stretch>
              <a:fillRect/>
            </a:stretch>
          </p:blipFill>
          <p:spPr>
            <a:xfrm>
              <a:off x="850294" y="934424"/>
              <a:ext cx="695238" cy="314286"/>
            </a:xfrm>
            <a:prstGeom prst="rect">
              <a:avLst/>
            </a:prstGeom>
          </p:spPr>
        </p:pic>
        <p:sp>
          <p:nvSpPr>
            <p:cNvPr id="27" name="文本框 2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8" name="对象 27"/>
          <p:cNvGraphicFramePr>
            <a:graphicFrameLocks noChangeAspect="1"/>
          </p:cNvGraphicFramePr>
          <p:nvPr>
            <p:extLst>
              <p:ext uri="{D42A27DB-BD31-4B8C-83A1-F6EECF244321}">
                <p14:modId xmlns:p14="http://schemas.microsoft.com/office/powerpoint/2010/main" val="23901548"/>
              </p:ext>
            </p:extLst>
          </p:nvPr>
        </p:nvGraphicFramePr>
        <p:xfrm>
          <a:off x="800100" y="3491642"/>
          <a:ext cx="7943850" cy="1076325"/>
        </p:xfrm>
        <a:graphic>
          <a:graphicData uri="http://schemas.openxmlformats.org/presentationml/2006/ole">
            <mc:AlternateContent xmlns:mc="http://schemas.openxmlformats.org/markup-compatibility/2006">
              <mc:Choice xmlns:v="urn:schemas-microsoft-com:vml" Requires="v">
                <p:oleObj spid="_x0000_s196729" name="文档" r:id="rId21" imgW="7948263" imgH="1087028" progId="Word.Document.12">
                  <p:embed/>
                </p:oleObj>
              </mc:Choice>
              <mc:Fallback>
                <p:oleObj name="文档" r:id="rId21" imgW="7948263" imgH="1087028" progId="Word.Document.12">
                  <p:embed/>
                  <p:pic>
                    <p:nvPicPr>
                      <p:cNvPr id="0" name=""/>
                      <p:cNvPicPr/>
                      <p:nvPr/>
                    </p:nvPicPr>
                    <p:blipFill>
                      <a:blip r:embed="rId22"/>
                      <a:stretch>
                        <a:fillRect/>
                      </a:stretch>
                    </p:blipFill>
                    <p:spPr>
                      <a:xfrm>
                        <a:off x="800100" y="3491642"/>
                        <a:ext cx="7943850" cy="1076325"/>
                      </a:xfrm>
                      <a:prstGeom prst="rect">
                        <a:avLst/>
                      </a:prstGeom>
                    </p:spPr>
                  </p:pic>
                </p:oleObj>
              </mc:Fallback>
            </mc:AlternateContent>
          </a:graphicData>
        </a:graphic>
      </p:graphicFrame>
      <p:pic>
        <p:nvPicPr>
          <p:cNvPr id="29" name="Picture 67" descr="X192"/>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3773" y="1291477"/>
            <a:ext cx="2596570" cy="314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74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3877483556"/>
              </p:ext>
            </p:extLst>
          </p:nvPr>
        </p:nvGraphicFramePr>
        <p:xfrm>
          <a:off x="520700" y="5232400"/>
          <a:ext cx="3727450" cy="1017588"/>
        </p:xfrm>
        <a:graphic>
          <a:graphicData uri="http://schemas.openxmlformats.org/presentationml/2006/ole">
            <mc:AlternateContent xmlns:mc="http://schemas.openxmlformats.org/markup-compatibility/2006">
              <mc:Choice xmlns:v="urn:schemas-microsoft-com:vml" Requires="v">
                <p:oleObj spid="_x0000_s141878" name="文档" r:id="rId3" imgW="3779058" imgH="1035208" progId="Word.Document.12">
                  <p:embed/>
                </p:oleObj>
              </mc:Choice>
              <mc:Fallback>
                <p:oleObj name="文档" r:id="rId3" imgW="3779058" imgH="1035208" progId="Word.Document.12">
                  <p:embed/>
                  <p:pic>
                    <p:nvPicPr>
                      <p:cNvPr id="0" name=""/>
                      <p:cNvPicPr/>
                      <p:nvPr/>
                    </p:nvPicPr>
                    <p:blipFill>
                      <a:blip r:embed="rId4"/>
                      <a:stretch>
                        <a:fillRect/>
                      </a:stretch>
                    </p:blipFill>
                    <p:spPr>
                      <a:xfrm>
                        <a:off x="520700" y="5232400"/>
                        <a:ext cx="3727450" cy="1017588"/>
                      </a:xfrm>
                      <a:prstGeom prst="rect">
                        <a:avLst/>
                      </a:prstGeom>
                    </p:spPr>
                  </p:pic>
                </p:oleObj>
              </mc:Fallback>
            </mc:AlternateContent>
          </a:graphicData>
        </a:graphic>
      </p:graphicFrame>
      <p:sp>
        <p:nvSpPr>
          <p:cNvPr id="3" name="矩形 2"/>
          <p:cNvSpPr/>
          <p:nvPr/>
        </p:nvSpPr>
        <p:spPr>
          <a:xfrm>
            <a:off x="389206" y="11510"/>
            <a:ext cx="8946360" cy="5262979"/>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庆阳市高二期末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为竖直放置的平面镜，一束光线与镜面成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角射到平面镜上，反射后在与平面镜平行的光屏上留下一光点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。现在将一块玻璃砖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虚线所示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贴在平面镜上，则进入玻璃砖的光线经平面镜反射后再从玻璃砖左表面射出，打在光屏的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的正下方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的位置。已知光在真空中的传播速度为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，玻璃砖对光的折射率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玻璃砖的厚度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5"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6"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7"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8"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9"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0"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11"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2"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3"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4"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5"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6"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7"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8"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14</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19"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091954610"/>
              </p:ext>
            </p:extLst>
          </p:nvPr>
        </p:nvGraphicFramePr>
        <p:xfrm>
          <a:off x="7402404" y="3996442"/>
          <a:ext cx="1358900" cy="687388"/>
        </p:xfrm>
        <a:graphic>
          <a:graphicData uri="http://schemas.openxmlformats.org/presentationml/2006/ole">
            <mc:AlternateContent xmlns:mc="http://schemas.openxmlformats.org/markup-compatibility/2006">
              <mc:Choice xmlns:v="urn:schemas-microsoft-com:vml" Requires="v">
                <p:oleObj spid="_x0000_s141879" name="文档" r:id="rId20" imgW="1359021" imgH="690139" progId="Word.Document.12">
                  <p:embed/>
                </p:oleObj>
              </mc:Choice>
              <mc:Fallback>
                <p:oleObj name="文档" r:id="rId20" imgW="1359021" imgH="690139" progId="Word.Document.12">
                  <p:embed/>
                  <p:pic>
                    <p:nvPicPr>
                      <p:cNvPr id="0" name=""/>
                      <p:cNvPicPr/>
                      <p:nvPr/>
                    </p:nvPicPr>
                    <p:blipFill>
                      <a:blip r:embed="rId21"/>
                      <a:stretch>
                        <a:fillRect/>
                      </a:stretch>
                    </p:blipFill>
                    <p:spPr>
                      <a:xfrm>
                        <a:off x="7402404" y="3996442"/>
                        <a:ext cx="1358900" cy="687388"/>
                      </a:xfrm>
                      <a:prstGeom prst="rect">
                        <a:avLst/>
                      </a:prstGeom>
                    </p:spPr>
                  </p:pic>
                </p:oleObj>
              </mc:Fallback>
            </mc:AlternateContent>
          </a:graphicData>
        </a:graphic>
      </p:graphicFrame>
      <p:pic>
        <p:nvPicPr>
          <p:cNvPr id="141875" name="Picture 563" descr="X143"/>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32177" y="261442"/>
            <a:ext cx="2395677" cy="344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79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14</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pSp>
        <p:nvGrpSpPr>
          <p:cNvPr id="30" name="组合 29"/>
          <p:cNvGrpSpPr/>
          <p:nvPr/>
        </p:nvGrpSpPr>
        <p:grpSpPr>
          <a:xfrm>
            <a:off x="471041" y="775022"/>
            <a:ext cx="11248331" cy="4454972"/>
            <a:chOff x="471835" y="934424"/>
            <a:chExt cx="11248331" cy="4454972"/>
          </a:xfrm>
        </p:grpSpPr>
        <p:sp>
          <p:nvSpPr>
            <p:cNvPr id="31" name="圆角矩形 30"/>
            <p:cNvSpPr/>
            <p:nvPr/>
          </p:nvSpPr>
          <p:spPr>
            <a:xfrm>
              <a:off x="471835" y="1094416"/>
              <a:ext cx="11248331" cy="4294980"/>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2" name="图片 31"/>
            <p:cNvPicPr>
              <a:picLocks noChangeAspect="1"/>
            </p:cNvPicPr>
            <p:nvPr/>
          </p:nvPicPr>
          <p:blipFill>
            <a:blip r:embed="rId18"/>
            <a:stretch>
              <a:fillRect/>
            </a:stretch>
          </p:blipFill>
          <p:spPr>
            <a:xfrm>
              <a:off x="850294" y="934424"/>
              <a:ext cx="695238" cy="314286"/>
            </a:xfrm>
            <a:prstGeom prst="rect">
              <a:avLst/>
            </a:prstGeom>
          </p:spPr>
        </p:pic>
        <p:sp>
          <p:nvSpPr>
            <p:cNvPr id="33" name="文本框 3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5" name="矩形 34"/>
          <p:cNvSpPr/>
          <p:nvPr/>
        </p:nvSpPr>
        <p:spPr>
          <a:xfrm>
            <a:off x="713318" y="1053530"/>
            <a:ext cx="10782488" cy="637675"/>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光路图如图所示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2235256678"/>
              </p:ext>
            </p:extLst>
          </p:nvPr>
        </p:nvGraphicFramePr>
        <p:xfrm>
          <a:off x="800100" y="1705397"/>
          <a:ext cx="7943850" cy="1076325"/>
        </p:xfrm>
        <a:graphic>
          <a:graphicData uri="http://schemas.openxmlformats.org/presentationml/2006/ole">
            <mc:AlternateContent xmlns:mc="http://schemas.openxmlformats.org/markup-compatibility/2006">
              <mc:Choice xmlns:v="urn:schemas-microsoft-com:vml" Requires="v">
                <p:oleObj spid="_x0000_s167242" name="文档" r:id="rId19" imgW="7948263" imgH="1085586" progId="Word.Document.12">
                  <p:embed/>
                </p:oleObj>
              </mc:Choice>
              <mc:Fallback>
                <p:oleObj name="文档" r:id="rId19" imgW="7948263" imgH="1085586" progId="Word.Document.12">
                  <p:embed/>
                  <p:pic>
                    <p:nvPicPr>
                      <p:cNvPr id="0" name=""/>
                      <p:cNvPicPr/>
                      <p:nvPr/>
                    </p:nvPicPr>
                    <p:blipFill>
                      <a:blip r:embed="rId20"/>
                      <a:stretch>
                        <a:fillRect/>
                      </a:stretch>
                    </p:blipFill>
                    <p:spPr>
                      <a:xfrm>
                        <a:off x="800100" y="1705397"/>
                        <a:ext cx="7943850" cy="1076325"/>
                      </a:xfrm>
                      <a:prstGeom prst="rect">
                        <a:avLst/>
                      </a:prstGeom>
                    </p:spPr>
                  </p:pic>
                </p:oleObj>
              </mc:Fallback>
            </mc:AlternateContent>
          </a:graphicData>
        </a:graphic>
      </p:graphicFrame>
      <p:sp>
        <p:nvSpPr>
          <p:cNvPr id="28" name="矩形 27"/>
          <p:cNvSpPr/>
          <p:nvPr/>
        </p:nvSpPr>
        <p:spPr>
          <a:xfrm>
            <a:off x="713318" y="2637706"/>
            <a:ext cx="10782488" cy="1384995"/>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由几何知识得</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PP</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EF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AE</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AF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tan </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AE</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d</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tan </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9" name="对象 28"/>
          <p:cNvGraphicFramePr>
            <a:graphicFrameLocks noChangeAspect="1"/>
          </p:cNvGraphicFramePr>
          <p:nvPr>
            <p:extLst>
              <p:ext uri="{D42A27DB-BD31-4B8C-83A1-F6EECF244321}">
                <p14:modId xmlns:p14="http://schemas.microsoft.com/office/powerpoint/2010/main" val="1042651776"/>
              </p:ext>
            </p:extLst>
          </p:nvPr>
        </p:nvGraphicFramePr>
        <p:xfrm>
          <a:off x="800100" y="4032803"/>
          <a:ext cx="7943850" cy="1076325"/>
        </p:xfrm>
        <a:graphic>
          <a:graphicData uri="http://schemas.openxmlformats.org/presentationml/2006/ole">
            <mc:AlternateContent xmlns:mc="http://schemas.openxmlformats.org/markup-compatibility/2006">
              <mc:Choice xmlns:v="urn:schemas-microsoft-com:vml" Requires="v">
                <p:oleObj spid="_x0000_s167243" name="文档" r:id="rId21" imgW="7948263" imgH="1087028" progId="Word.Document.12">
                  <p:embed/>
                </p:oleObj>
              </mc:Choice>
              <mc:Fallback>
                <p:oleObj name="文档" r:id="rId21" imgW="7948263" imgH="1087028" progId="Word.Document.12">
                  <p:embed/>
                  <p:pic>
                    <p:nvPicPr>
                      <p:cNvPr id="0" name=""/>
                      <p:cNvPicPr/>
                      <p:nvPr/>
                    </p:nvPicPr>
                    <p:blipFill>
                      <a:blip r:embed="rId22"/>
                      <a:stretch>
                        <a:fillRect/>
                      </a:stretch>
                    </p:blipFill>
                    <p:spPr>
                      <a:xfrm>
                        <a:off x="800100" y="4032803"/>
                        <a:ext cx="7943850" cy="1076325"/>
                      </a:xfrm>
                      <a:prstGeom prst="rect">
                        <a:avLst/>
                      </a:prstGeom>
                    </p:spPr>
                  </p:pic>
                </p:oleObj>
              </mc:Fallback>
            </mc:AlternateContent>
          </a:graphicData>
        </a:graphic>
      </p:graphicFrame>
      <p:pic>
        <p:nvPicPr>
          <p:cNvPr id="167239" name="Picture 327" descr="X144"/>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62701" y="1125538"/>
            <a:ext cx="2609153" cy="352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61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blinds(horizontal)">
                                      <p:cBhvr>
                                        <p:cTn id="10" dur="500"/>
                                        <p:tgtEl>
                                          <p:spTgt spid="3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8">
                                            <p:txEl>
                                              <p:pRg st="0" end="0"/>
                                            </p:txEl>
                                          </p:spTgt>
                                        </p:tgtEl>
                                        <p:attrNameLst>
                                          <p:attrName>style.visibility</p:attrName>
                                        </p:attrNameLst>
                                      </p:cBhvr>
                                      <p:to>
                                        <p:strVal val="visible"/>
                                      </p:to>
                                    </p:set>
                                    <p:animEffect transition="in" filter="blinds(horizontal)">
                                      <p:cBhvr>
                                        <p:cTn id="16" dur="500"/>
                                        <p:tgtEl>
                                          <p:spTgt spid="28">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blinds(horizontal)">
                                      <p:cBhvr>
                                        <p:cTn id="19" dur="500"/>
                                        <p:tgtEl>
                                          <p:spTgt spid="28">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nodeType="withEffect">
                                  <p:stCondLst>
                                    <p:cond delay="0"/>
                                  </p:stCondLst>
                                  <p:childTnLst>
                                    <p:set>
                                      <p:cBhvr>
                                        <p:cTn id="24" dur="1" fill="hold">
                                          <p:stCondLst>
                                            <p:cond delay="0"/>
                                          </p:stCondLst>
                                        </p:cTn>
                                        <p:tgtEl>
                                          <p:spTgt spid="167239"/>
                                        </p:tgtEl>
                                        <p:attrNameLst>
                                          <p:attrName>style.visibility</p:attrName>
                                        </p:attrNameLst>
                                      </p:cBhvr>
                                      <p:to>
                                        <p:strVal val="visible"/>
                                      </p:to>
                                    </p:set>
                                    <p:animEffect transition="in" filter="blinds(horizontal)">
                                      <p:cBhvr>
                                        <p:cTn id="25" dur="500"/>
                                        <p:tgtEl>
                                          <p:spTgt spid="167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605077"/>
            <a:ext cx="8946360" cy="66447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光在玻璃砖中传播的时间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14</a:t>
            </a:r>
            <a:endParaRPr kumimoji="1" lang="zh-CN" altLang="en-US" sz="1600" kern="0" dirty="0">
              <a:solidFill>
                <a:schemeClr val="bg1"/>
              </a:solidFill>
              <a:latin typeface="Arial" panose="020B0604020202020204"/>
              <a:ea typeface="微软雅黑" panose="020B0503020204020204" charset="-122"/>
            </a:endParaRPr>
          </a:p>
        </p:txBody>
      </p:sp>
      <p:sp>
        <p:nvSpPr>
          <p:cNvPr id="18" name="圆角矩形 17">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1317740732"/>
              </p:ext>
            </p:extLst>
          </p:nvPr>
        </p:nvGraphicFramePr>
        <p:xfrm>
          <a:off x="523875" y="1413570"/>
          <a:ext cx="4819650" cy="933450"/>
        </p:xfrm>
        <a:graphic>
          <a:graphicData uri="http://schemas.openxmlformats.org/presentationml/2006/ole">
            <mc:AlternateContent xmlns:mc="http://schemas.openxmlformats.org/markup-compatibility/2006">
              <mc:Choice xmlns:v="urn:schemas-microsoft-com:vml" Requires="v">
                <p:oleObj spid="_x0000_s197724" name="文档" r:id="rId18" imgW="4825317" imgH="936411" progId="Word.Document.12">
                  <p:embed/>
                </p:oleObj>
              </mc:Choice>
              <mc:Fallback>
                <p:oleObj name="文档" r:id="rId18" imgW="4825317" imgH="936411" progId="Word.Document.12">
                  <p:embed/>
                  <p:pic>
                    <p:nvPicPr>
                      <p:cNvPr id="0" name=""/>
                      <p:cNvPicPr/>
                      <p:nvPr/>
                    </p:nvPicPr>
                    <p:blipFill>
                      <a:blip r:embed="rId19"/>
                      <a:stretch>
                        <a:fillRect/>
                      </a:stretch>
                    </p:blipFill>
                    <p:spPr>
                      <a:xfrm>
                        <a:off x="523875" y="1413570"/>
                        <a:ext cx="4819650" cy="933450"/>
                      </a:xfrm>
                      <a:prstGeom prst="rect">
                        <a:avLst/>
                      </a:prstGeom>
                    </p:spPr>
                  </p:pic>
                </p:oleObj>
              </mc:Fallback>
            </mc:AlternateContent>
          </a:graphicData>
        </a:graphic>
      </p:graphicFrame>
      <p:grpSp>
        <p:nvGrpSpPr>
          <p:cNvPr id="22" name="组合 21"/>
          <p:cNvGrpSpPr/>
          <p:nvPr/>
        </p:nvGrpSpPr>
        <p:grpSpPr>
          <a:xfrm>
            <a:off x="471041" y="2421682"/>
            <a:ext cx="8576493" cy="2840732"/>
            <a:chOff x="471835" y="934424"/>
            <a:chExt cx="8576493" cy="2840732"/>
          </a:xfrm>
        </p:grpSpPr>
        <p:sp>
          <p:nvSpPr>
            <p:cNvPr id="24" name="圆角矩形 23"/>
            <p:cNvSpPr/>
            <p:nvPr/>
          </p:nvSpPr>
          <p:spPr>
            <a:xfrm>
              <a:off x="471835" y="1094416"/>
              <a:ext cx="8576493" cy="2680740"/>
            </a:xfrm>
            <a:prstGeom prst="roundRect">
              <a:avLst>
                <a:gd name="adj" fmla="val 21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5" name="图片 24"/>
            <p:cNvPicPr>
              <a:picLocks noChangeAspect="1"/>
            </p:cNvPicPr>
            <p:nvPr/>
          </p:nvPicPr>
          <p:blipFill>
            <a:blip r:embed="rId20"/>
            <a:stretch>
              <a:fillRect/>
            </a:stretch>
          </p:blipFill>
          <p:spPr>
            <a:xfrm>
              <a:off x="850294" y="934424"/>
              <a:ext cx="695238" cy="314286"/>
            </a:xfrm>
            <a:prstGeom prst="rect">
              <a:avLst/>
            </a:prstGeom>
          </p:spPr>
        </p:pic>
        <p:sp>
          <p:nvSpPr>
            <p:cNvPr id="27" name="文本框 26"/>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28" name="对象 27"/>
          <p:cNvGraphicFramePr>
            <a:graphicFrameLocks noChangeAspect="1"/>
          </p:cNvGraphicFramePr>
          <p:nvPr>
            <p:extLst>
              <p:ext uri="{D42A27DB-BD31-4B8C-83A1-F6EECF244321}">
                <p14:modId xmlns:p14="http://schemas.microsoft.com/office/powerpoint/2010/main" val="1563517194"/>
              </p:ext>
            </p:extLst>
          </p:nvPr>
        </p:nvGraphicFramePr>
        <p:xfrm>
          <a:off x="798513" y="2696700"/>
          <a:ext cx="7847012" cy="2535238"/>
        </p:xfrm>
        <a:graphic>
          <a:graphicData uri="http://schemas.openxmlformats.org/presentationml/2006/ole">
            <mc:AlternateContent xmlns:mc="http://schemas.openxmlformats.org/markup-compatibility/2006">
              <mc:Choice xmlns:v="urn:schemas-microsoft-com:vml" Requires="v">
                <p:oleObj spid="_x0000_s197725" name="文档" r:id="rId21" imgW="7948263" imgH="2578448" progId="Word.Document.12">
                  <p:embed/>
                </p:oleObj>
              </mc:Choice>
              <mc:Fallback>
                <p:oleObj name="文档" r:id="rId21" imgW="7948263" imgH="2578448" progId="Word.Document.12">
                  <p:embed/>
                  <p:pic>
                    <p:nvPicPr>
                      <p:cNvPr id="0" name=""/>
                      <p:cNvPicPr/>
                      <p:nvPr/>
                    </p:nvPicPr>
                    <p:blipFill>
                      <a:blip r:embed="rId22"/>
                      <a:stretch>
                        <a:fillRect/>
                      </a:stretch>
                    </p:blipFill>
                    <p:spPr>
                      <a:xfrm>
                        <a:off x="798513" y="2696700"/>
                        <a:ext cx="7847012" cy="2535238"/>
                      </a:xfrm>
                      <a:prstGeom prst="rect">
                        <a:avLst/>
                      </a:prstGeom>
                    </p:spPr>
                  </p:pic>
                </p:oleObj>
              </mc:Fallback>
            </mc:AlternateContent>
          </a:graphicData>
        </a:graphic>
      </p:graphicFrame>
      <p:pic>
        <p:nvPicPr>
          <p:cNvPr id="29" name="Picture 563" descr="X143"/>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79009" y="478260"/>
            <a:ext cx="2395677" cy="344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9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17426"/>
            <a:ext cx="11412000" cy="474591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成都市高二期中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ABDO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为某玻璃材料的截面，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部分为直角三角形棱镜，</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部分是半径为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的四分之一圆柱状玻璃，</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点为圆心。一束单色光从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角斜射入玻璃材料</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8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刚好</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边射出，射出点离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点的距离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现将光束绕</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点沿逆</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时</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针</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方向在纸面内转动至水平方向，观察到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面上有光线从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点射出，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点未画出。求</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玻璃材料的折射率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636928959"/>
              </p:ext>
            </p:extLst>
          </p:nvPr>
        </p:nvGraphicFramePr>
        <p:xfrm>
          <a:off x="7319342" y="2025749"/>
          <a:ext cx="1530350" cy="1077913"/>
        </p:xfrm>
        <a:graphic>
          <a:graphicData uri="http://schemas.openxmlformats.org/presentationml/2006/ole">
            <mc:AlternateContent xmlns:mc="http://schemas.openxmlformats.org/markup-compatibility/2006">
              <mc:Choice xmlns:v="urn:schemas-microsoft-com:vml" Requires="v">
                <p:oleObj spid="_x0000_s198720" name="文档" r:id="rId18" imgW="1530699" imgH="1079559" progId="Word.Document.12">
                  <p:embed/>
                </p:oleObj>
              </mc:Choice>
              <mc:Fallback>
                <p:oleObj name="文档" r:id="rId18" imgW="1530699" imgH="1079559" progId="Word.Document.12">
                  <p:embed/>
                  <p:pic>
                    <p:nvPicPr>
                      <p:cNvPr id="0" name=""/>
                      <p:cNvPicPr/>
                      <p:nvPr/>
                    </p:nvPicPr>
                    <p:blipFill>
                      <a:blip r:embed="rId19"/>
                      <a:stretch>
                        <a:fillRect/>
                      </a:stretch>
                    </p:blipFill>
                    <p:spPr>
                      <a:xfrm>
                        <a:off x="7319342" y="2025749"/>
                        <a:ext cx="1530350" cy="1077913"/>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55965978"/>
              </p:ext>
            </p:extLst>
          </p:nvPr>
        </p:nvGraphicFramePr>
        <p:xfrm>
          <a:off x="530870" y="4869954"/>
          <a:ext cx="2511425" cy="954088"/>
        </p:xfrm>
        <a:graphic>
          <a:graphicData uri="http://schemas.openxmlformats.org/presentationml/2006/ole">
            <mc:AlternateContent xmlns:mc="http://schemas.openxmlformats.org/markup-compatibility/2006">
              <mc:Choice xmlns:v="urn:schemas-microsoft-com:vml" Requires="v">
                <p:oleObj spid="_x0000_s198721" name="文档" r:id="rId20" imgW="2511454" imgH="955522" progId="Word.Document.12">
                  <p:embed/>
                </p:oleObj>
              </mc:Choice>
              <mc:Fallback>
                <p:oleObj name="文档" r:id="rId20" imgW="2511454" imgH="955522" progId="Word.Document.12">
                  <p:embed/>
                  <p:pic>
                    <p:nvPicPr>
                      <p:cNvPr id="0" name=""/>
                      <p:cNvPicPr/>
                      <p:nvPr/>
                    </p:nvPicPr>
                    <p:blipFill>
                      <a:blip r:embed="rId21"/>
                      <a:stretch>
                        <a:fillRect/>
                      </a:stretch>
                    </p:blipFill>
                    <p:spPr>
                      <a:xfrm>
                        <a:off x="530870" y="4869954"/>
                        <a:ext cx="2511425" cy="954088"/>
                      </a:xfrm>
                      <a:prstGeom prst="rect">
                        <a:avLst/>
                      </a:prstGeom>
                    </p:spPr>
                  </p:pic>
                </p:oleObj>
              </mc:Fallback>
            </mc:AlternateContent>
          </a:graphicData>
        </a:graphic>
      </p:graphicFrame>
      <p:pic>
        <p:nvPicPr>
          <p:cNvPr id="198719" name="Picture 63" descr="X145"/>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1741" y="3634288"/>
            <a:ext cx="3294053" cy="181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49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圆角矩形 21">
            <a:hlinkClick r:id="rId2"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prstClr val="white"/>
                </a:solidFill>
              </a:rPr>
              <a:t>1</a:t>
            </a:r>
            <a:endParaRPr kumimoji="1" lang="zh-CN" altLang="en-US" sz="1600" dirty="0">
              <a:solidFill>
                <a:prstClr val="white"/>
              </a:solidFill>
            </a:endParaRPr>
          </a:p>
        </p:txBody>
      </p:sp>
      <p:sp>
        <p:nvSpPr>
          <p:cNvPr id="23" name="圆角矩形 22">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2</a:t>
            </a:r>
            <a:endParaRPr kumimoji="1" lang="zh-CN" altLang="en-US" sz="1600" kern="0" dirty="0" smtClean="0">
              <a:solidFill>
                <a:prstClr val="white">
                  <a:lumMod val="50000"/>
                </a:prstClr>
              </a:solidFill>
              <a:ea typeface="微软雅黑" panose="020B0503020204020204" charset="-122"/>
            </a:endParaRPr>
          </a:p>
        </p:txBody>
      </p:sp>
      <p:sp>
        <p:nvSpPr>
          <p:cNvPr id="24" name="圆角矩形 2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3</a:t>
            </a:r>
            <a:endParaRPr kumimoji="1" lang="zh-CN" altLang="en-US" sz="1600" kern="0" dirty="0" smtClean="0">
              <a:solidFill>
                <a:prstClr val="white">
                  <a:lumMod val="50000"/>
                </a:prstClr>
              </a:solidFill>
              <a:ea typeface="微软雅黑" panose="020B0503020204020204" charset="-122"/>
            </a:endParaRPr>
          </a:p>
        </p:txBody>
      </p:sp>
      <p:sp>
        <p:nvSpPr>
          <p:cNvPr id="25" name="圆角矩形 2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4</a:t>
            </a:r>
            <a:endParaRPr kumimoji="1" lang="zh-CN" altLang="en-US" sz="1600" kern="0" dirty="0" smtClean="0">
              <a:solidFill>
                <a:prstClr val="white">
                  <a:lumMod val="50000"/>
                </a:prstClr>
              </a:solidFill>
              <a:ea typeface="微软雅黑" panose="020B0503020204020204" charset="-122"/>
            </a:endParaRPr>
          </a:p>
        </p:txBody>
      </p:sp>
      <p:sp>
        <p:nvSpPr>
          <p:cNvPr id="31" name="圆角矩形 3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5</a:t>
            </a:r>
            <a:endParaRPr kumimoji="1" lang="zh-CN" altLang="en-US" sz="1600" kern="0" dirty="0" smtClean="0">
              <a:solidFill>
                <a:prstClr val="white">
                  <a:lumMod val="50000"/>
                </a:prstClr>
              </a:solidFill>
              <a:ea typeface="微软雅黑" panose="020B0503020204020204" charset="-122"/>
            </a:endParaRPr>
          </a:p>
        </p:txBody>
      </p:sp>
      <p:sp>
        <p:nvSpPr>
          <p:cNvPr id="32" name="圆角矩形 3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6</a:t>
            </a:r>
            <a:endParaRPr kumimoji="1" lang="zh-CN" altLang="en-US" sz="1600" kern="0" dirty="0" smtClean="0">
              <a:solidFill>
                <a:prstClr val="white">
                  <a:lumMod val="50000"/>
                </a:prstClr>
              </a:solidFill>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7</a:t>
            </a:r>
            <a:endParaRPr kumimoji="1" lang="zh-CN" altLang="en-US" sz="1600" kern="0" dirty="0" smtClean="0">
              <a:solidFill>
                <a:prstClr val="white">
                  <a:lumMod val="50000"/>
                </a:prstClr>
              </a:solidFill>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8</a:t>
            </a:r>
            <a:endParaRPr kumimoji="1" lang="zh-CN" altLang="en-US" sz="1600" kern="0" dirty="0" smtClean="0">
              <a:solidFill>
                <a:prstClr val="white">
                  <a:lumMod val="50000"/>
                </a:prstClr>
              </a:solidFill>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smtClean="0">
                <a:solidFill>
                  <a:prstClr val="white">
                    <a:lumMod val="50000"/>
                  </a:prstClr>
                </a:solidFill>
                <a:ea typeface="微软雅黑" panose="020B0503020204020204" charset="-122"/>
              </a:rPr>
              <a:t>9</a:t>
            </a:r>
            <a:endParaRPr kumimoji="1" lang="zh-CN" altLang="en-US" sz="1600" kern="0" dirty="0" smtClean="0">
              <a:solidFill>
                <a:prstClr val="white">
                  <a:lumMod val="50000"/>
                </a:prstClr>
              </a:solidFill>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10</a:t>
            </a:r>
            <a:endParaRPr kumimoji="1" lang="zh-CN" altLang="en-US" sz="1600" kern="0" dirty="0" smtClean="0">
              <a:solidFill>
                <a:prstClr val="white">
                  <a:lumMod val="50000"/>
                </a:prstClr>
              </a:solidFill>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11</a:t>
            </a:r>
            <a:endParaRPr kumimoji="1" lang="zh-CN" altLang="en-US" sz="1600" kern="0" dirty="0" smtClean="0">
              <a:solidFill>
                <a:prstClr val="white">
                  <a:lumMod val="50000"/>
                </a:prstClr>
              </a:solidFill>
              <a:ea typeface="微软雅黑" panose="020B0503020204020204" charset="-122"/>
            </a:endParaRPr>
          </a:p>
        </p:txBody>
      </p:sp>
      <p:sp>
        <p:nvSpPr>
          <p:cNvPr id="38" name="圆角矩形 37">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smtClean="0">
                <a:solidFill>
                  <a:prstClr val="white">
                    <a:lumMod val="50000"/>
                  </a:prstClr>
                </a:solidFill>
                <a:ea typeface="微软雅黑" panose="020B0503020204020204" charset="-122"/>
              </a:rPr>
              <a:t>12</a:t>
            </a:r>
            <a:endParaRPr kumimoji="1" lang="zh-CN" altLang="en-US" sz="1600" kern="0" dirty="0" smtClean="0">
              <a:solidFill>
                <a:prstClr val="white">
                  <a:lumMod val="50000"/>
                </a:prstClr>
              </a:solidFill>
              <a:ea typeface="微软雅黑" panose="020B0503020204020204" charset="-122"/>
            </a:endParaRPr>
          </a:p>
        </p:txBody>
      </p:sp>
      <p:sp>
        <p:nvSpPr>
          <p:cNvPr id="28" name="矩形 27"/>
          <p:cNvSpPr/>
          <p:nvPr/>
        </p:nvSpPr>
        <p:spPr>
          <a:xfrm>
            <a:off x="659563" y="1485578"/>
            <a:ext cx="10871287" cy="2595839"/>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通过手指间的缝隙观察日光灯，可以看到彩色条纹，这是光的衍射现象，故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海市蜃楼</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是因为大气密度不均匀，物体发出的光在不均匀空气层发生折射或者全反射而造成的，故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43" name="组合 42"/>
          <p:cNvGrpSpPr/>
          <p:nvPr/>
        </p:nvGrpSpPr>
        <p:grpSpPr>
          <a:xfrm>
            <a:off x="471041" y="1197546"/>
            <a:ext cx="11248331" cy="3096344"/>
            <a:chOff x="471835" y="934424"/>
            <a:chExt cx="11248331" cy="3096344"/>
          </a:xfrm>
        </p:grpSpPr>
        <p:sp>
          <p:nvSpPr>
            <p:cNvPr id="44" name="圆角矩形 43"/>
            <p:cNvSpPr/>
            <p:nvPr/>
          </p:nvSpPr>
          <p:spPr>
            <a:xfrm>
              <a:off x="471835" y="1094415"/>
              <a:ext cx="11248331" cy="2936353"/>
            </a:xfrm>
            <a:prstGeom prst="roundRect">
              <a:avLst>
                <a:gd name="adj" fmla="val 271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45" name="图片 44"/>
            <p:cNvPicPr>
              <a:picLocks noChangeAspect="1"/>
            </p:cNvPicPr>
            <p:nvPr/>
          </p:nvPicPr>
          <p:blipFill>
            <a:blip r:embed="rId14"/>
            <a:stretch>
              <a:fillRect/>
            </a:stretch>
          </p:blipFill>
          <p:spPr>
            <a:xfrm>
              <a:off x="850294" y="934424"/>
              <a:ext cx="695238" cy="314286"/>
            </a:xfrm>
            <a:prstGeom prst="rect">
              <a:avLst/>
            </a:prstGeom>
          </p:spPr>
        </p:pic>
        <p:sp>
          <p:nvSpPr>
            <p:cNvPr id="46" name="文本框 4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27" name="圆角矩形 26">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ea typeface="微软雅黑"/>
              </a:rPr>
              <a:t>13</a:t>
            </a:r>
            <a:endParaRPr kumimoji="1" lang="zh-CN" altLang="en-US" sz="1600" kern="0" dirty="0">
              <a:solidFill>
                <a:prstClr val="white">
                  <a:lumMod val="50000"/>
                </a:prstClr>
              </a:solidFill>
              <a:ea typeface="微软雅黑"/>
            </a:endParaRPr>
          </a:p>
        </p:txBody>
      </p:sp>
      <p:sp>
        <p:nvSpPr>
          <p:cNvPr id="21" name="圆角矩形 20">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14</a:t>
            </a:r>
            <a:endParaRPr kumimoji="1" lang="zh-CN" altLang="en-US" sz="1600" kern="0" dirty="0">
              <a:solidFill>
                <a:prstClr val="white">
                  <a:lumMod val="50000"/>
                </a:prstClr>
              </a:solidFill>
              <a:ea typeface="微软雅黑"/>
            </a:endParaRPr>
          </a:p>
        </p:txBody>
      </p:sp>
      <p:sp>
        <p:nvSpPr>
          <p:cNvPr id="26" name="圆角矩形 25">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ea typeface="微软雅黑"/>
              </a:rPr>
              <a:t>15</a:t>
            </a:r>
            <a:endParaRPr kumimoji="1" lang="zh-CN" altLang="en-US" sz="1600" kern="0" dirty="0">
              <a:solidFill>
                <a:prstClr val="white">
                  <a:lumMod val="50000"/>
                </a:prstClr>
              </a:solidFill>
              <a:ea typeface="微软雅黑"/>
            </a:endParaRPr>
          </a:p>
        </p:txBody>
      </p:sp>
    </p:spTree>
    <p:extLst>
      <p:ext uri="{BB962C8B-B14F-4D97-AF65-F5344CB8AC3E}">
        <p14:creationId xmlns:p14="http://schemas.microsoft.com/office/powerpoint/2010/main" val="343261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3" presetClass="entr" presetSubtype="1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blinds(horizontal)">
                                      <p:cBhvr>
                                        <p:cTn id="10" dur="500"/>
                                        <p:tgtEl>
                                          <p:spTgt spid="2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blinds(horizontal)">
                                      <p:cBhvr>
                                        <p:cTn id="13"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grpSp>
        <p:nvGrpSpPr>
          <p:cNvPr id="24" name="组合 23"/>
          <p:cNvGrpSpPr/>
          <p:nvPr/>
        </p:nvGrpSpPr>
        <p:grpSpPr>
          <a:xfrm>
            <a:off x="471041" y="1053530"/>
            <a:ext cx="11248331" cy="3446090"/>
            <a:chOff x="471835" y="934424"/>
            <a:chExt cx="11248331" cy="3446090"/>
          </a:xfrm>
        </p:grpSpPr>
        <p:sp>
          <p:nvSpPr>
            <p:cNvPr id="33" name="圆角矩形 32"/>
            <p:cNvSpPr/>
            <p:nvPr/>
          </p:nvSpPr>
          <p:spPr>
            <a:xfrm>
              <a:off x="471835" y="1094414"/>
              <a:ext cx="11248331" cy="3286100"/>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a:blip r:embed="rId18"/>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8" name="矩形 27"/>
          <p:cNvSpPr/>
          <p:nvPr/>
        </p:nvSpPr>
        <p:spPr>
          <a:xfrm>
            <a:off x="721850" y="1403276"/>
            <a:ext cx="10746713" cy="2031325"/>
          </a:xfrm>
          <a:prstGeom prst="rect">
            <a:avLst/>
          </a:prstGeom>
        </p:spPr>
        <p:txBody>
          <a:bodyPr wrap="square">
            <a:spAutoFit/>
          </a:bodyPr>
          <a:lstStyle/>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如图所示，光线从</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AB</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界面的</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点进入玻璃棱镜，根据几何关系，可得入射角</a:t>
            </a:r>
            <a:r>
              <a:rPr lang="en-US" altLang="zh-CN" sz="2800" i="1" kern="100" dirty="0" smtClean="0">
                <a:latin typeface="Times New Roman" panose="02020603050405020304" pitchFamily="18" charset="0"/>
                <a:ea typeface="楷体_GB2312" panose="02010609030101010101" pitchFamily="49" charset="-122"/>
                <a:cs typeface="Courier New" panose="02070309020205020404" pitchFamily="49" charset="0"/>
              </a:rPr>
              <a:t>θ</a:t>
            </a:r>
            <a:r>
              <a:rPr lang="en-US" altLang="zh-CN" sz="2800" kern="100" baseline="-25000" dirty="0" smtClean="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90°</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30°</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60°</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由于法线</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OP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垂直，所以折射角</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30°</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1" name="对象 30"/>
          <p:cNvGraphicFramePr>
            <a:graphicFrameLocks noChangeAspect="1"/>
          </p:cNvGraphicFramePr>
          <p:nvPr>
            <p:extLst>
              <p:ext uri="{D42A27DB-BD31-4B8C-83A1-F6EECF244321}">
                <p14:modId xmlns:p14="http://schemas.microsoft.com/office/powerpoint/2010/main" val="1021123156"/>
              </p:ext>
            </p:extLst>
          </p:nvPr>
        </p:nvGraphicFramePr>
        <p:xfrm>
          <a:off x="846400" y="3369361"/>
          <a:ext cx="10534650" cy="1114425"/>
        </p:xfrm>
        <a:graphic>
          <a:graphicData uri="http://schemas.openxmlformats.org/presentationml/2006/ole">
            <mc:AlternateContent xmlns:mc="http://schemas.openxmlformats.org/markup-compatibility/2006">
              <mc:Choice xmlns:v="urn:schemas-microsoft-com:vml" Requires="v">
                <p:oleObj spid="_x0000_s186718" name="文档" r:id="rId19" imgW="10545890" imgH="1111010" progId="Word.Document.12">
                  <p:embed/>
                </p:oleObj>
              </mc:Choice>
              <mc:Fallback>
                <p:oleObj name="文档" r:id="rId19" imgW="10545890" imgH="1111010" progId="Word.Document.12">
                  <p:embed/>
                  <p:pic>
                    <p:nvPicPr>
                      <p:cNvPr id="0" name=""/>
                      <p:cNvPicPr/>
                      <p:nvPr/>
                    </p:nvPicPr>
                    <p:blipFill>
                      <a:blip r:embed="rId20"/>
                      <a:stretch>
                        <a:fillRect/>
                      </a:stretch>
                    </p:blipFill>
                    <p:spPr>
                      <a:xfrm>
                        <a:off x="846400" y="3369361"/>
                        <a:ext cx="10534650" cy="1114425"/>
                      </a:xfrm>
                      <a:prstGeom prst="rect">
                        <a:avLst/>
                      </a:prstGeom>
                    </p:spPr>
                  </p:pic>
                </p:oleObj>
              </mc:Fallback>
            </mc:AlternateContent>
          </a:graphicData>
        </a:graphic>
      </p:graphicFrame>
      <p:pic>
        <p:nvPicPr>
          <p:cNvPr id="186717" name="Picture 1373" descr="X146"/>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1430" y="2332016"/>
            <a:ext cx="3261111" cy="174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79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blinds(horizontal)">
                                      <p:cBhvr>
                                        <p:cTn id="10" dur="500"/>
                                        <p:tgtEl>
                                          <p:spTgt spid="2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blinds(horizontal)">
                                      <p:cBhvr>
                                        <p:cTn id="13" dur="500"/>
                                        <p:tgtEl>
                                          <p:spTgt spid="28">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par>
                                <p:cTn id="17" presetID="3" presetClass="entr" presetSubtype="10" fill="hold" nodeType="withEffect">
                                  <p:stCondLst>
                                    <p:cond delay="0"/>
                                  </p:stCondLst>
                                  <p:childTnLst>
                                    <p:set>
                                      <p:cBhvr>
                                        <p:cTn id="18" dur="1" fill="hold">
                                          <p:stCondLst>
                                            <p:cond delay="0"/>
                                          </p:stCondLst>
                                        </p:cTn>
                                        <p:tgtEl>
                                          <p:spTgt spid="186717"/>
                                        </p:tgtEl>
                                        <p:attrNameLst>
                                          <p:attrName>style.visibility</p:attrName>
                                        </p:attrNameLst>
                                      </p:cBhvr>
                                      <p:to>
                                        <p:strVal val="visible"/>
                                      </p:to>
                                    </p:set>
                                    <p:animEffect transition="in" filter="blinds(horizontal)">
                                      <p:cBhvr>
                                        <p:cTn id="19" dur="500"/>
                                        <p:tgtEl>
                                          <p:spTgt spid="186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181141"/>
            <a:ext cx="11412000" cy="131080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光束从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点射出的方向与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连线</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夹角</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正弦值。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3868388075"/>
              </p:ext>
            </p:extLst>
          </p:nvPr>
        </p:nvGraphicFramePr>
        <p:xfrm>
          <a:off x="533400" y="2709714"/>
          <a:ext cx="2505075" cy="1133475"/>
        </p:xfrm>
        <a:graphic>
          <a:graphicData uri="http://schemas.openxmlformats.org/presentationml/2006/ole">
            <mc:AlternateContent xmlns:mc="http://schemas.openxmlformats.org/markup-compatibility/2006">
              <mc:Choice xmlns:v="urn:schemas-microsoft-com:vml" Requires="v">
                <p:oleObj spid="_x0000_s199701" name="文档" r:id="rId18" imgW="2511454" imgH="1138333" progId="Word.Document.12">
                  <p:embed/>
                </p:oleObj>
              </mc:Choice>
              <mc:Fallback>
                <p:oleObj name="文档" r:id="rId18" imgW="2511454" imgH="1138333" progId="Word.Document.12">
                  <p:embed/>
                  <p:pic>
                    <p:nvPicPr>
                      <p:cNvPr id="0" name=""/>
                      <p:cNvPicPr/>
                      <p:nvPr/>
                    </p:nvPicPr>
                    <p:blipFill>
                      <a:blip r:embed="rId19"/>
                      <a:stretch>
                        <a:fillRect/>
                      </a:stretch>
                    </p:blipFill>
                    <p:spPr>
                      <a:xfrm>
                        <a:off x="533400" y="2709714"/>
                        <a:ext cx="2505075" cy="1133475"/>
                      </a:xfrm>
                      <a:prstGeom prst="rect">
                        <a:avLst/>
                      </a:prstGeom>
                    </p:spPr>
                  </p:pic>
                </p:oleObj>
              </mc:Fallback>
            </mc:AlternateContent>
          </a:graphicData>
        </a:graphic>
      </p:graphicFrame>
      <p:pic>
        <p:nvPicPr>
          <p:cNvPr id="20" name="Picture 1373" descr="X146"/>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9422" y="1341562"/>
            <a:ext cx="3261111" cy="174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95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grpSp>
        <p:nvGrpSpPr>
          <p:cNvPr id="24" name="组合 23"/>
          <p:cNvGrpSpPr/>
          <p:nvPr/>
        </p:nvGrpSpPr>
        <p:grpSpPr>
          <a:xfrm>
            <a:off x="471041" y="405458"/>
            <a:ext cx="11248331" cy="5328592"/>
            <a:chOff x="471835" y="934424"/>
            <a:chExt cx="11248331" cy="5328592"/>
          </a:xfrm>
        </p:grpSpPr>
        <p:sp>
          <p:nvSpPr>
            <p:cNvPr id="33" name="圆角矩形 32"/>
            <p:cNvSpPr/>
            <p:nvPr/>
          </p:nvSpPr>
          <p:spPr>
            <a:xfrm>
              <a:off x="471835" y="1094414"/>
              <a:ext cx="11248331" cy="5168602"/>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a:blip r:embed="rId18"/>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8" name="矩形 27"/>
          <p:cNvSpPr/>
          <p:nvPr/>
        </p:nvSpPr>
        <p:spPr>
          <a:xfrm>
            <a:off x="721850" y="693490"/>
            <a:ext cx="10746713" cy="332398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如图所示，当光线转至水平方向入射，入射角</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由折射定律可知，折射角</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折射光线交</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OD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边于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由题知</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PC</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AO</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，得在</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OD</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边界</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上</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的入射角为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1" name="对象 30"/>
          <p:cNvGraphicFramePr>
            <a:graphicFrameLocks noChangeAspect="1"/>
          </p:cNvGraphicFramePr>
          <p:nvPr>
            <p:extLst>
              <p:ext uri="{D42A27DB-BD31-4B8C-83A1-F6EECF244321}">
                <p14:modId xmlns:p14="http://schemas.microsoft.com/office/powerpoint/2010/main" val="867881778"/>
              </p:ext>
            </p:extLst>
          </p:nvPr>
        </p:nvGraphicFramePr>
        <p:xfrm>
          <a:off x="800100" y="3861842"/>
          <a:ext cx="10534650" cy="1790700"/>
        </p:xfrm>
        <a:graphic>
          <a:graphicData uri="http://schemas.openxmlformats.org/presentationml/2006/ole">
            <mc:AlternateContent xmlns:mc="http://schemas.openxmlformats.org/markup-compatibility/2006">
              <mc:Choice xmlns:v="urn:schemas-microsoft-com:vml" Requires="v">
                <p:oleObj spid="_x0000_s200727" name="文档" r:id="rId19" imgW="10545890" imgH="1792497" progId="Word.Document.12">
                  <p:embed/>
                </p:oleObj>
              </mc:Choice>
              <mc:Fallback>
                <p:oleObj name="文档" r:id="rId19" imgW="10545890" imgH="1792497" progId="Word.Document.12">
                  <p:embed/>
                  <p:pic>
                    <p:nvPicPr>
                      <p:cNvPr id="0" name=""/>
                      <p:cNvPicPr/>
                      <p:nvPr/>
                    </p:nvPicPr>
                    <p:blipFill>
                      <a:blip r:embed="rId20"/>
                      <a:stretch>
                        <a:fillRect/>
                      </a:stretch>
                    </p:blipFill>
                    <p:spPr>
                      <a:xfrm>
                        <a:off x="800100" y="3861842"/>
                        <a:ext cx="10534650" cy="1790700"/>
                      </a:xfrm>
                      <a:prstGeom prst="rect">
                        <a:avLst/>
                      </a:prstGeom>
                    </p:spPr>
                  </p:pic>
                </p:oleObj>
              </mc:Fallback>
            </mc:AlternateContent>
          </a:graphicData>
        </a:graphic>
      </p:graphicFrame>
      <p:pic>
        <p:nvPicPr>
          <p:cNvPr id="200726" name="Picture 22" descr="X147"/>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2078" y="1666448"/>
            <a:ext cx="3513728" cy="167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40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blinds(horizontal)">
                                      <p:cBhvr>
                                        <p:cTn id="10" dur="500"/>
                                        <p:tgtEl>
                                          <p:spTgt spid="2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blinds(horizontal)">
                                      <p:cBhvr>
                                        <p:cTn id="13" dur="500"/>
                                        <p:tgtEl>
                                          <p:spTgt spid="28">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blinds(horizontal)">
                                      <p:cBhvr>
                                        <p:cTn id="16" dur="500"/>
                                        <p:tgtEl>
                                          <p:spTgt spid="28">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Effect transition="in" filter="blinds(horizontal)">
                                      <p:cBhvr>
                                        <p:cTn id="19" dur="500"/>
                                        <p:tgtEl>
                                          <p:spTgt spid="28">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8">
                                            <p:txEl>
                                              <p:pRg st="4" end="4"/>
                                            </p:txEl>
                                          </p:spTgt>
                                        </p:tgtEl>
                                        <p:attrNameLst>
                                          <p:attrName>style.visibility</p:attrName>
                                        </p:attrNameLst>
                                      </p:cBhvr>
                                      <p:to>
                                        <p:strVal val="visible"/>
                                      </p:to>
                                    </p:set>
                                    <p:animEffect transition="in" filter="blinds(horizontal)">
                                      <p:cBhvr>
                                        <p:cTn id="22" dur="500"/>
                                        <p:tgtEl>
                                          <p:spTgt spid="28">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par>
                                <p:cTn id="26" presetID="3" presetClass="entr" presetSubtype="10" fill="hold" nodeType="withEffect">
                                  <p:stCondLst>
                                    <p:cond delay="0"/>
                                  </p:stCondLst>
                                  <p:childTnLst>
                                    <p:set>
                                      <p:cBhvr>
                                        <p:cTn id="27" dur="1" fill="hold">
                                          <p:stCondLst>
                                            <p:cond delay="0"/>
                                          </p:stCondLst>
                                        </p:cTn>
                                        <p:tgtEl>
                                          <p:spTgt spid="200726"/>
                                        </p:tgtEl>
                                        <p:attrNameLst>
                                          <p:attrName>style.visibility</p:attrName>
                                        </p:attrNameLst>
                                      </p:cBhvr>
                                      <p:to>
                                        <p:strVal val="visible"/>
                                      </p:to>
                                    </p:set>
                                    <p:animEffect transition="in" filter="blinds(horizontal)">
                                      <p:cBhvr>
                                        <p:cTn id="28" dur="500"/>
                                        <p:tgtEl>
                                          <p:spTgt spid="20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9" name="圆角矩形 3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3" name="圆角矩形 42">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5" name="圆角矩形 44">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6" name="圆角矩形 45">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7" name="圆角矩形 46">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8" name="圆角矩形 47">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9" name="圆角矩形 48">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50" name="圆角矩形 49">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chemeClr val="accent1">
              <a:lumMod val="50000"/>
            </a:schemeClr>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15</a:t>
            </a:r>
            <a:endParaRPr kumimoji="1" lang="zh-CN" altLang="en-US" sz="1600" kern="0" dirty="0">
              <a:solidFill>
                <a:schemeClr val="bg1"/>
              </a:solidFill>
              <a:latin typeface="Arial" panose="020B0604020202020204"/>
              <a:ea typeface="微软雅黑" panose="020B0503020204020204" charset="-122"/>
            </a:endParaRPr>
          </a:p>
        </p:txBody>
      </p:sp>
      <p:grpSp>
        <p:nvGrpSpPr>
          <p:cNvPr id="24" name="组合 23"/>
          <p:cNvGrpSpPr/>
          <p:nvPr/>
        </p:nvGrpSpPr>
        <p:grpSpPr>
          <a:xfrm>
            <a:off x="471041" y="621482"/>
            <a:ext cx="11248331" cy="4392488"/>
            <a:chOff x="471835" y="934424"/>
            <a:chExt cx="11248331" cy="4392488"/>
          </a:xfrm>
        </p:grpSpPr>
        <p:sp>
          <p:nvSpPr>
            <p:cNvPr id="33" name="圆角矩形 32"/>
            <p:cNvSpPr/>
            <p:nvPr/>
          </p:nvSpPr>
          <p:spPr>
            <a:xfrm>
              <a:off x="471835" y="1094414"/>
              <a:ext cx="11248331" cy="4232498"/>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4" name="图片 33"/>
            <p:cNvPicPr>
              <a:picLocks noChangeAspect="1"/>
            </p:cNvPicPr>
            <p:nvPr/>
          </p:nvPicPr>
          <p:blipFill>
            <a:blip r:embed="rId18"/>
            <a:stretch>
              <a:fillRect/>
            </a:stretch>
          </p:blipFill>
          <p:spPr>
            <a:xfrm>
              <a:off x="850294" y="934424"/>
              <a:ext cx="695238" cy="314286"/>
            </a:xfrm>
            <a:prstGeom prst="rect">
              <a:avLst/>
            </a:prstGeom>
          </p:spPr>
        </p:pic>
        <p:sp>
          <p:nvSpPr>
            <p:cNvPr id="35" name="文本框 3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31" name="对象 30"/>
          <p:cNvGraphicFramePr>
            <a:graphicFrameLocks noChangeAspect="1"/>
          </p:cNvGraphicFramePr>
          <p:nvPr>
            <p:extLst>
              <p:ext uri="{D42A27DB-BD31-4B8C-83A1-F6EECF244321}">
                <p14:modId xmlns:p14="http://schemas.microsoft.com/office/powerpoint/2010/main" val="2988672197"/>
              </p:ext>
            </p:extLst>
          </p:nvPr>
        </p:nvGraphicFramePr>
        <p:xfrm>
          <a:off x="800100" y="3787387"/>
          <a:ext cx="10534650" cy="1143000"/>
        </p:xfrm>
        <a:graphic>
          <a:graphicData uri="http://schemas.openxmlformats.org/presentationml/2006/ole">
            <mc:AlternateContent xmlns:mc="http://schemas.openxmlformats.org/markup-compatibility/2006">
              <mc:Choice xmlns:v="urn:schemas-microsoft-com:vml" Requires="v">
                <p:oleObj spid="_x0000_s201763" name="文档" r:id="rId19" imgW="10545890" imgH="1139765" progId="Word.Document.12">
                  <p:embed/>
                </p:oleObj>
              </mc:Choice>
              <mc:Fallback>
                <p:oleObj name="文档" r:id="rId19" imgW="10545890" imgH="1139765" progId="Word.Document.12">
                  <p:embed/>
                  <p:pic>
                    <p:nvPicPr>
                      <p:cNvPr id="0" name=""/>
                      <p:cNvPicPr/>
                      <p:nvPr/>
                    </p:nvPicPr>
                    <p:blipFill>
                      <a:blip r:embed="rId20"/>
                      <a:stretch>
                        <a:fillRect/>
                      </a:stretch>
                    </p:blipFill>
                    <p:spPr>
                      <a:xfrm>
                        <a:off x="800100" y="3787387"/>
                        <a:ext cx="10534650" cy="1143000"/>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371421456"/>
              </p:ext>
            </p:extLst>
          </p:nvPr>
        </p:nvGraphicFramePr>
        <p:xfrm>
          <a:off x="800100" y="981522"/>
          <a:ext cx="10534650" cy="1152525"/>
        </p:xfrm>
        <a:graphic>
          <a:graphicData uri="http://schemas.openxmlformats.org/presentationml/2006/ole">
            <mc:AlternateContent xmlns:mc="http://schemas.openxmlformats.org/markup-compatibility/2006">
              <mc:Choice xmlns:v="urn:schemas-microsoft-com:vml" Requires="v">
                <p:oleObj spid="_x0000_s201764" name="文档" r:id="rId21" imgW="10545890" imgH="1149110" progId="Word.Document.12">
                  <p:embed/>
                </p:oleObj>
              </mc:Choice>
              <mc:Fallback>
                <p:oleObj name="文档" r:id="rId21" imgW="10545890" imgH="1149110" progId="Word.Document.12">
                  <p:embed/>
                  <p:pic>
                    <p:nvPicPr>
                      <p:cNvPr id="0" name=""/>
                      <p:cNvPicPr/>
                      <p:nvPr/>
                    </p:nvPicPr>
                    <p:blipFill>
                      <a:blip r:embed="rId22"/>
                      <a:stretch>
                        <a:fillRect/>
                      </a:stretch>
                    </p:blipFill>
                    <p:spPr>
                      <a:xfrm>
                        <a:off x="800100" y="981522"/>
                        <a:ext cx="10534650" cy="1152525"/>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4252416545"/>
              </p:ext>
            </p:extLst>
          </p:nvPr>
        </p:nvGraphicFramePr>
        <p:xfrm>
          <a:off x="800100" y="2024359"/>
          <a:ext cx="10534650" cy="1143000"/>
        </p:xfrm>
        <a:graphic>
          <a:graphicData uri="http://schemas.openxmlformats.org/presentationml/2006/ole">
            <mc:AlternateContent xmlns:mc="http://schemas.openxmlformats.org/markup-compatibility/2006">
              <mc:Choice xmlns:v="urn:schemas-microsoft-com:vml" Requires="v">
                <p:oleObj spid="_x0000_s201765" name="文档" r:id="rId23" imgW="10545890" imgH="1145875" progId="Word.Document.12">
                  <p:embed/>
                </p:oleObj>
              </mc:Choice>
              <mc:Fallback>
                <p:oleObj name="文档" r:id="rId23" imgW="10545890" imgH="1145875" progId="Word.Document.12">
                  <p:embed/>
                  <p:pic>
                    <p:nvPicPr>
                      <p:cNvPr id="0" name=""/>
                      <p:cNvPicPr/>
                      <p:nvPr/>
                    </p:nvPicPr>
                    <p:blipFill>
                      <a:blip r:embed="rId24"/>
                      <a:stretch>
                        <a:fillRect/>
                      </a:stretch>
                    </p:blipFill>
                    <p:spPr>
                      <a:xfrm>
                        <a:off x="800100" y="2024359"/>
                        <a:ext cx="10534650" cy="1143000"/>
                      </a:xfrm>
                      <a:prstGeom prst="rect">
                        <a:avLst/>
                      </a:prstGeom>
                    </p:spPr>
                  </p:pic>
                </p:oleObj>
              </mc:Fallback>
            </mc:AlternateContent>
          </a:graphicData>
        </a:graphic>
      </p:graphicFrame>
      <p:sp>
        <p:nvSpPr>
          <p:cNvPr id="30" name="矩形 29"/>
          <p:cNvSpPr/>
          <p:nvPr/>
        </p:nvSpPr>
        <p:spPr>
          <a:xfrm>
            <a:off x="721850" y="2948888"/>
            <a:ext cx="10746713" cy="656846"/>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由折射定律得</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sin </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7</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n</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sin</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6</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 name="Picture 22" descr="X147"/>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2431" y="2564224"/>
            <a:ext cx="3513728" cy="167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07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blinds(horizontal)">
                                      <p:cBhvr>
                                        <p:cTn id="19" dur="500"/>
                                        <p:tgtEl>
                                          <p:spTgt spid="30">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338" y="2046514"/>
            <a:ext cx="4917600" cy="2766150"/>
          </a:xfrm>
          <a:prstGeom prst="rect">
            <a:avLst/>
          </a:prstGeom>
        </p:spPr>
      </p:pic>
      <p:sp>
        <p:nvSpPr>
          <p:cNvPr id="14" name="矩形 13"/>
          <p:cNvSpPr/>
          <p:nvPr/>
        </p:nvSpPr>
        <p:spPr>
          <a:xfrm flipV="1">
            <a:off x="7272338" y="2046605"/>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7" name="文本框 6"/>
          <p:cNvSpPr txBox="1"/>
          <p:nvPr/>
        </p:nvSpPr>
        <p:spPr>
          <a:xfrm>
            <a:off x="1126654" y="2565298"/>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sp>
        <p:nvSpPr>
          <p:cNvPr id="12" name="矩形 11"/>
          <p:cNvSpPr/>
          <p:nvPr/>
        </p:nvSpPr>
        <p:spPr>
          <a:xfrm>
            <a:off x="1126654" y="2781559"/>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schemeClr val="bg1"/>
                </a:solidFill>
                <a:effectLst/>
                <a:latin typeface="微软雅黑" panose="020B0503020204020204" charset="-122"/>
                <a:ea typeface="微软雅黑" panose="020B0503020204020204" charset="-122"/>
              </a:rPr>
              <a:t>本课结束</a:t>
            </a:r>
            <a:endParaRPr lang="zh-CN" altLang="en-US" sz="3200" b="1" dirty="0">
              <a:solidFill>
                <a:schemeClr val="bg1"/>
              </a:solidFill>
              <a:effectLst/>
              <a:latin typeface="微软雅黑" panose="020B0503020204020204" charset="-122"/>
              <a:ea typeface="微软雅黑" panose="020B0503020204020204" charset="-122"/>
            </a:endParaRPr>
          </a:p>
        </p:txBody>
      </p:sp>
      <p:sp>
        <p:nvSpPr>
          <p:cNvPr id="13" name="标题 1"/>
          <p:cNvSpPr txBox="1"/>
          <p:nvPr/>
        </p:nvSpPr>
        <p:spPr>
          <a:xfrm>
            <a:off x="1126654" y="3470697"/>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chemeClr val="bg1"/>
                </a:solidFill>
                <a:latin typeface="微软雅黑" panose="020B0503020204020204" charset="-122"/>
                <a:ea typeface="微软雅黑" panose="020B0503020204020204" charset="-122"/>
              </a:rPr>
              <a:t>更多精彩内容请登录：</a:t>
            </a:r>
            <a:r>
              <a:rPr lang="en-US" altLang="zh-CN" sz="3200" b="1" dirty="0">
                <a:solidFill>
                  <a:schemeClr val="bg1"/>
                </a:solidFill>
                <a:latin typeface="微软雅黑" panose="020B0503020204020204" charset="-122"/>
                <a:ea typeface="微软雅黑" panose="020B0503020204020204" charset="-122"/>
              </a:rPr>
              <a:t>www.xinjiaoyu.com</a:t>
            </a:r>
            <a:endParaRPr lang="zh-CN" altLang="en-US" sz="32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583029"/>
            <a:ext cx="11412000" cy="4647402"/>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大庆市高二期中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两束不同频率的单色平行光束</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从空气射入水中，发生了如图所示的折射现象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，下列结论中正确的是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水对光束</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的折射率比水对光束</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的折射率小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在水中的传播速度，光束</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比光束</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若增大光束</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的入射角，则可能发生全反射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若光束从水中射向空气，则光束</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临界角</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比</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光束</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的临界角大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4"/>
          <p:cNvSpPr txBox="1"/>
          <p:nvPr/>
        </p:nvSpPr>
        <p:spPr>
          <a:xfrm>
            <a:off x="262558" y="1917626"/>
            <a:ext cx="738003"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36" name="圆角矩形 35">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7" name="圆角矩形 36">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202754" name="Picture 2" descr="X12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5720" y="2328404"/>
            <a:ext cx="2238775" cy="215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4" action="ppaction://hlinksldjump"/>
          </p:cNvPr>
          <p:cNvSpPr/>
          <p:nvPr/>
        </p:nvSpPr>
        <p:spPr>
          <a:xfrm>
            <a:off x="268038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7" name="组合 26"/>
          <p:cNvGrpSpPr/>
          <p:nvPr/>
        </p:nvGrpSpPr>
        <p:grpSpPr>
          <a:xfrm>
            <a:off x="471041" y="261442"/>
            <a:ext cx="11248331" cy="5607100"/>
            <a:chOff x="471835" y="934424"/>
            <a:chExt cx="11248331" cy="5607100"/>
          </a:xfrm>
        </p:grpSpPr>
        <p:sp>
          <p:nvSpPr>
            <p:cNvPr id="28" name="圆角矩形 27"/>
            <p:cNvSpPr/>
            <p:nvPr/>
          </p:nvSpPr>
          <p:spPr>
            <a:xfrm>
              <a:off x="471835" y="1094414"/>
              <a:ext cx="11248331" cy="5447110"/>
            </a:xfrm>
            <a:prstGeom prst="roundRect">
              <a:avLst>
                <a:gd name="adj" fmla="val 216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9" name="图片 28"/>
            <p:cNvPicPr>
              <a:picLocks noChangeAspect="1"/>
            </p:cNvPicPr>
            <p:nvPr/>
          </p:nvPicPr>
          <p:blipFill>
            <a:blip r:embed="rId15"/>
            <a:stretch>
              <a:fillRect/>
            </a:stretch>
          </p:blipFill>
          <p:spPr>
            <a:xfrm>
              <a:off x="850294" y="934424"/>
              <a:ext cx="695238" cy="314286"/>
            </a:xfrm>
            <a:prstGeom prst="rect">
              <a:avLst/>
            </a:prstGeom>
          </p:spPr>
        </p:pic>
        <p:sp>
          <p:nvSpPr>
            <p:cNvPr id="30" name="文本框 29"/>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1" name="矩形 30"/>
          <p:cNvSpPr/>
          <p:nvPr/>
        </p:nvSpPr>
        <p:spPr>
          <a:xfrm>
            <a:off x="605206" y="532097"/>
            <a:ext cx="10980000" cy="5262979"/>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根据题意，可知两束光入射角相等，折射角满足</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α</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&gt;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根据折射定律可知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光束的折射率较大，</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因</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光的折射率较大，所以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光在水中的</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传</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播</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速度较小，</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发生全反射的条件必须满足光从光密介质射到光疏介质，则光从空气射入水中不可能发生全反射，</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sin </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因</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光的折射率较大，则光束</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的临界角比光束</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a:t>
            </a: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临界</a:t>
            </a:r>
            <a:endParaRPr lang="en-US"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楷体_GB2312" panose="02010609030101010101" pitchFamily="49" charset="-122"/>
                <a:cs typeface="Times New Roman" panose="02020603050405020304" pitchFamily="18" charset="0"/>
              </a:rPr>
              <a:t>角</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小，</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16"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4" name="圆角矩形 23">
            <a:hlinkClick r:id="rId17"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7" name="圆角矩形 36">
            <a:hlinkClick r:id="rId18"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8705947"/>
              </p:ext>
            </p:extLst>
          </p:nvPr>
        </p:nvGraphicFramePr>
        <p:xfrm>
          <a:off x="1885950" y="1723927"/>
          <a:ext cx="1162050" cy="1019175"/>
        </p:xfrm>
        <a:graphic>
          <a:graphicData uri="http://schemas.openxmlformats.org/presentationml/2006/ole">
            <mc:AlternateContent xmlns:mc="http://schemas.openxmlformats.org/markup-compatibility/2006">
              <mc:Choice xmlns:v="urn:schemas-microsoft-com:vml" Requires="v">
                <p:oleObj spid="_x0000_s149169" name="文档" r:id="rId19" imgW="1178346" imgH="1041338" progId="Word.Document.12">
                  <p:embed/>
                </p:oleObj>
              </mc:Choice>
              <mc:Fallback>
                <p:oleObj name="文档" r:id="rId19" imgW="1178346" imgH="1041338" progId="Word.Document.12">
                  <p:embed/>
                  <p:pic>
                    <p:nvPicPr>
                      <p:cNvPr id="0" name=""/>
                      <p:cNvPicPr/>
                      <p:nvPr/>
                    </p:nvPicPr>
                    <p:blipFill>
                      <a:blip r:embed="rId20"/>
                      <a:stretch>
                        <a:fillRect/>
                      </a:stretch>
                    </p:blipFill>
                    <p:spPr>
                      <a:xfrm>
                        <a:off x="1885950" y="1723927"/>
                        <a:ext cx="1162050" cy="1019175"/>
                      </a:xfrm>
                      <a:prstGeom prst="rect">
                        <a:avLst/>
                      </a:prstGeom>
                    </p:spPr>
                  </p:pic>
                </p:oleObj>
              </mc:Fallback>
            </mc:AlternateContent>
          </a:graphicData>
        </a:graphic>
      </p:graphicFrame>
      <p:graphicFrame>
        <p:nvGraphicFramePr>
          <p:cNvPr id="38" name="对象 37"/>
          <p:cNvGraphicFramePr>
            <a:graphicFrameLocks noChangeAspect="1"/>
          </p:cNvGraphicFramePr>
          <p:nvPr>
            <p:extLst>
              <p:ext uri="{D42A27DB-BD31-4B8C-83A1-F6EECF244321}">
                <p14:modId xmlns:p14="http://schemas.microsoft.com/office/powerpoint/2010/main" val="3518485632"/>
              </p:ext>
            </p:extLst>
          </p:nvPr>
        </p:nvGraphicFramePr>
        <p:xfrm>
          <a:off x="2485379" y="4276789"/>
          <a:ext cx="1171575" cy="1038225"/>
        </p:xfrm>
        <a:graphic>
          <a:graphicData uri="http://schemas.openxmlformats.org/presentationml/2006/ole">
            <mc:AlternateContent xmlns:mc="http://schemas.openxmlformats.org/markup-compatibility/2006">
              <mc:Choice xmlns:v="urn:schemas-microsoft-com:vml" Requires="v">
                <p:oleObj spid="_x0000_s149170" name="文档" r:id="rId21" imgW="1178346" imgH="1043141" progId="Word.Document.12">
                  <p:embed/>
                </p:oleObj>
              </mc:Choice>
              <mc:Fallback>
                <p:oleObj name="文档" r:id="rId21" imgW="1178346" imgH="1043141" progId="Word.Document.12">
                  <p:embed/>
                  <p:pic>
                    <p:nvPicPr>
                      <p:cNvPr id="0" name=""/>
                      <p:cNvPicPr/>
                      <p:nvPr/>
                    </p:nvPicPr>
                    <p:blipFill>
                      <a:blip r:embed="rId22"/>
                      <a:stretch>
                        <a:fillRect/>
                      </a:stretch>
                    </p:blipFill>
                    <p:spPr>
                      <a:xfrm>
                        <a:off x="2485379" y="4276789"/>
                        <a:ext cx="1171575" cy="1038225"/>
                      </a:xfrm>
                      <a:prstGeom prst="rect">
                        <a:avLst/>
                      </a:prstGeom>
                    </p:spPr>
                  </p:pic>
                </p:oleObj>
              </mc:Fallback>
            </mc:AlternateContent>
          </a:graphicData>
        </a:graphic>
      </p:graphicFrame>
      <p:pic>
        <p:nvPicPr>
          <p:cNvPr id="39" name="Picture 2" descr="X121"/>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1550" y="716135"/>
            <a:ext cx="2216609" cy="213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97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blinds(horizontal)">
                                      <p:cBhvr>
                                        <p:cTn id="10" dur="500"/>
                                        <p:tgtEl>
                                          <p:spTgt spid="3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animEffect transition="in" filter="blinds(horizontal)">
                                      <p:cBhvr>
                                        <p:cTn id="13" dur="500"/>
                                        <p:tgtEl>
                                          <p:spTgt spid="31">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xEl>
                                              <p:pRg st="2" end="2"/>
                                            </p:txEl>
                                          </p:spTgt>
                                        </p:tgtEl>
                                        <p:attrNameLst>
                                          <p:attrName>style.visibility</p:attrName>
                                        </p:attrNameLst>
                                      </p:cBhvr>
                                      <p:to>
                                        <p:strVal val="visible"/>
                                      </p:to>
                                    </p:set>
                                    <p:animEffect transition="in" filter="blinds(horizontal)">
                                      <p:cBhvr>
                                        <p:cTn id="16" dur="500"/>
                                        <p:tgtEl>
                                          <p:spTgt spid="31">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1">
                                            <p:txEl>
                                              <p:pRg st="3" end="3"/>
                                            </p:txEl>
                                          </p:spTgt>
                                        </p:tgtEl>
                                        <p:attrNameLst>
                                          <p:attrName>style.visibility</p:attrName>
                                        </p:attrNameLst>
                                      </p:cBhvr>
                                      <p:to>
                                        <p:strVal val="visible"/>
                                      </p:to>
                                    </p:set>
                                    <p:animEffect transition="in" filter="blinds(horizontal)">
                                      <p:cBhvr>
                                        <p:cTn id="19" dur="500"/>
                                        <p:tgtEl>
                                          <p:spTgt spid="31">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1">
                                            <p:txEl>
                                              <p:pRg st="4" end="4"/>
                                            </p:txEl>
                                          </p:spTgt>
                                        </p:tgtEl>
                                        <p:attrNameLst>
                                          <p:attrName>style.visibility</p:attrName>
                                        </p:attrNameLst>
                                      </p:cBhvr>
                                      <p:to>
                                        <p:strVal val="visible"/>
                                      </p:to>
                                    </p:set>
                                    <p:animEffect transition="in" filter="blinds(horizontal)">
                                      <p:cBhvr>
                                        <p:cTn id="22" dur="500"/>
                                        <p:tgtEl>
                                          <p:spTgt spid="31">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1">
                                            <p:txEl>
                                              <p:pRg st="5" end="5"/>
                                            </p:txEl>
                                          </p:spTgt>
                                        </p:tgtEl>
                                        <p:attrNameLst>
                                          <p:attrName>style.visibility</p:attrName>
                                        </p:attrNameLst>
                                      </p:cBhvr>
                                      <p:to>
                                        <p:strVal val="visible"/>
                                      </p:to>
                                    </p:set>
                                    <p:animEffect transition="in" filter="blinds(horizontal)">
                                      <p:cBhvr>
                                        <p:cTn id="25" dur="500"/>
                                        <p:tgtEl>
                                          <p:spTgt spid="31">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1">
                                            <p:txEl>
                                              <p:pRg st="6" end="6"/>
                                            </p:txEl>
                                          </p:spTgt>
                                        </p:tgtEl>
                                        <p:attrNameLst>
                                          <p:attrName>style.visibility</p:attrName>
                                        </p:attrNameLst>
                                      </p:cBhvr>
                                      <p:to>
                                        <p:strVal val="visible"/>
                                      </p:to>
                                    </p:set>
                                    <p:animEffect transition="in" filter="blinds(horizontal)">
                                      <p:cBhvr>
                                        <p:cTn id="28" dur="500"/>
                                        <p:tgtEl>
                                          <p:spTgt spid="31">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par>
                                <p:cTn id="32" presetID="3" presetClass="entr" presetSubtype="1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linds(horizontal)">
                                      <p:cBhvr>
                                        <p:cTn id="34" dur="500"/>
                                        <p:tgtEl>
                                          <p:spTgt spid="38"/>
                                        </p:tgtEl>
                                      </p:cBhvr>
                                    </p:animEffect>
                                  </p:childTnLst>
                                </p:cTn>
                              </p:par>
                              <p:par>
                                <p:cTn id="35" presetID="3" presetClass="entr" presetSubtype="1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724867"/>
            <a:ext cx="8298288" cy="4001071"/>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邯郸市高二期末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如图所示，真空中折射率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宋体-方正超大字符集" panose="03000509000000000000" pitchFamily="65" charset="-122"/>
                <a:ea typeface="方正中等线简体" panose="03000509000000000000" pitchFamily="65" charset="-122"/>
                <a:cs typeface="宋体-方正超大字符集" panose="03000509000000000000" pitchFamily="65" charset="-122"/>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的某种透明介质的截面是直角三角形</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。一束单色光从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边上</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ce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点垂直射入透明介质，则该束单色光第一次射出透明介质时的出射角为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B.45°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C.60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D.75</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4"/>
          <p:cNvSpPr txBox="1"/>
          <p:nvPr/>
        </p:nvSpPr>
        <p:spPr>
          <a:xfrm>
            <a:off x="2121620" y="3950888"/>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圆角矩形 16">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07523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2"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3"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4"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圆角矩形 15">
            <a:hlinkClick r:id="rId15"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3" name="圆角矩形 22">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4" name="圆角矩形 23">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92695483"/>
              </p:ext>
            </p:extLst>
          </p:nvPr>
        </p:nvGraphicFramePr>
        <p:xfrm>
          <a:off x="866903" y="1491281"/>
          <a:ext cx="1092200" cy="677863"/>
        </p:xfrm>
        <a:graphic>
          <a:graphicData uri="http://schemas.openxmlformats.org/presentationml/2006/ole">
            <mc:AlternateContent xmlns:mc="http://schemas.openxmlformats.org/markup-compatibility/2006">
              <mc:Choice xmlns:v="urn:schemas-microsoft-com:vml" Requires="v">
                <p:oleObj spid="_x0000_s172257" name="文档" r:id="rId18" imgW="1092688" imgH="677158" progId="Word.Document.12">
                  <p:embed/>
                </p:oleObj>
              </mc:Choice>
              <mc:Fallback>
                <p:oleObj name="文档" r:id="rId18" imgW="1092688" imgH="677158" progId="Word.Document.12">
                  <p:embed/>
                  <p:pic>
                    <p:nvPicPr>
                      <p:cNvPr id="0" name=""/>
                      <p:cNvPicPr/>
                      <p:nvPr/>
                    </p:nvPicPr>
                    <p:blipFill>
                      <a:blip r:embed="rId19"/>
                      <a:stretch>
                        <a:fillRect/>
                      </a:stretch>
                    </p:blipFill>
                    <p:spPr>
                      <a:xfrm>
                        <a:off x="866903" y="1491281"/>
                        <a:ext cx="1092200" cy="677863"/>
                      </a:xfrm>
                      <a:prstGeom prst="rect">
                        <a:avLst/>
                      </a:prstGeom>
                    </p:spPr>
                  </p:pic>
                </p:oleObj>
              </mc:Fallback>
            </mc:AlternateContent>
          </a:graphicData>
        </a:graphic>
      </p:graphicFrame>
      <p:pic>
        <p:nvPicPr>
          <p:cNvPr id="172253" name="Picture 221" descr="X122"/>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29217" y="849141"/>
            <a:ext cx="2801904" cy="32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6" name="圆角矩形 15">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grpSp>
        <p:nvGrpSpPr>
          <p:cNvPr id="23" name="组合 22"/>
          <p:cNvGrpSpPr/>
          <p:nvPr/>
        </p:nvGrpSpPr>
        <p:grpSpPr>
          <a:xfrm>
            <a:off x="471041" y="837506"/>
            <a:ext cx="11248331" cy="3816424"/>
            <a:chOff x="471835" y="934424"/>
            <a:chExt cx="11248331" cy="3816424"/>
          </a:xfrm>
        </p:grpSpPr>
        <p:sp>
          <p:nvSpPr>
            <p:cNvPr id="24" name="圆角矩形 23"/>
            <p:cNvSpPr/>
            <p:nvPr/>
          </p:nvSpPr>
          <p:spPr>
            <a:xfrm>
              <a:off x="471835" y="1094414"/>
              <a:ext cx="11248331" cy="3656434"/>
            </a:xfrm>
            <a:prstGeom prst="roundRect">
              <a:avLst>
                <a:gd name="adj" fmla="val 194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5" name="图片 24"/>
            <p:cNvPicPr>
              <a:picLocks noChangeAspect="1"/>
            </p:cNvPicPr>
            <p:nvPr/>
          </p:nvPicPr>
          <p:blipFill>
            <a:blip r:embed="rId15"/>
            <a:stretch>
              <a:fillRect/>
            </a:stretch>
          </p:blipFill>
          <p:spPr>
            <a:xfrm>
              <a:off x="850294" y="934424"/>
              <a:ext cx="695238" cy="314286"/>
            </a:xfrm>
            <a:prstGeom prst="rect">
              <a:avLst/>
            </a:prstGeom>
          </p:spPr>
        </p:pic>
        <p:sp>
          <p:nvSpPr>
            <p:cNvPr id="26" name="文本框 25"/>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9" name="圆角矩形 28">
            <a:hlinkClick r:id="rId16"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30" name="圆角矩形 29">
            <a:hlinkClick r:id="rId17"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sp>
        <p:nvSpPr>
          <p:cNvPr id="39" name="矩形 38"/>
          <p:cNvSpPr/>
          <p:nvPr/>
        </p:nvSpPr>
        <p:spPr>
          <a:xfrm>
            <a:off x="605206" y="1176402"/>
            <a:ext cx="7218192" cy="3323987"/>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n</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sin</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，可得单色光在该透明介质中发生全反射的临界角为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，由几何关系知，在</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bc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边入射时的入射角为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60°&gt;45°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，发生了全反射，在</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ab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边入射时的入射角为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，有</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n</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sin</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30°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sin </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θ</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45°</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 name="Picture 221" descr="X122"/>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1470" y="1273919"/>
            <a:ext cx="2801904" cy="323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33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blinds(horizontal)">
                                      <p:cBhvr>
                                        <p:cTn id="10" dur="500"/>
                                        <p:tgtEl>
                                          <p:spTgt spid="3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226035"/>
            <a:ext cx="11412000" cy="5940063"/>
          </a:xfrm>
          <a:prstGeom prst="rect">
            <a:avLst/>
          </a:prstGeom>
        </p:spPr>
        <p:txBody>
          <a:bodyPr wrap="square" lIns="121898" tIns="60948" rIns="121898" bIns="60948">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重庆市高二期末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如图所示为双缝干涉实验原理图，单缝</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、双缝中点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、屏上的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点位于双缝</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的中垂线上，入射光波长为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600 nm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，实验屏上</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处为两条相邻的亮条纹。下列说法正确的是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双缝</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点的距离差为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300 nm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仅增加双缝和屏之间的距离，条纹间距将随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之</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若换成波长为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400 nm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的入射光，则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点处将</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形</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暗条纹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遮住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，则屏上不能形成明暗相间的条纹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1" action="ppaction://hlinksldjump"/>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2" action="ppaction://hlinksldjump"/>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3" action="ppaction://hlinksldjump"/>
          </p:cNvPr>
          <p:cNvSpPr/>
          <p:nvPr/>
        </p:nvSpPr>
        <p:spPr>
          <a:xfrm>
            <a:off x="6700907"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12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TextBox 14"/>
          <p:cNvSpPr txBox="1"/>
          <p:nvPr/>
        </p:nvSpPr>
        <p:spPr>
          <a:xfrm>
            <a:off x="272083" y="4150555"/>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0" name="圆角矩形 19">
            <a:hlinkClick r:id="rId14" action="ppaction://hlinksldjump"/>
            <a:extLst>
              <a:ext uri="{FF2B5EF4-FFF2-40B4-BE49-F238E27FC236}">
                <a16:creationId xmlns="" xmlns:a16="http://schemas.microsoft.com/office/drawing/2014/main" id="{DC8D6E06-4B20-9442-B054-A71318E46B1D}"/>
              </a:ext>
            </a:extLst>
          </p:cNvPr>
          <p:cNvSpPr/>
          <p:nvPr/>
        </p:nvSpPr>
        <p:spPr>
          <a:xfrm>
            <a:off x="7131759"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a:ea typeface="微软雅黑"/>
              </a:rPr>
              <a:t>13</a:t>
            </a:r>
            <a:endParaRPr kumimoji="1" lang="zh-CN" altLang="en-US" sz="1600" kern="0" dirty="0">
              <a:solidFill>
                <a:prstClr val="white">
                  <a:lumMod val="50000"/>
                </a:prstClr>
              </a:solidFill>
              <a:latin typeface="Arial"/>
              <a:ea typeface="微软雅黑"/>
            </a:endParaRPr>
          </a:p>
        </p:txBody>
      </p:sp>
      <p:sp>
        <p:nvSpPr>
          <p:cNvPr id="24" name="圆角矩形 23">
            <a:hlinkClick r:id="rId15" action="ppaction://hlinksldjump"/>
            <a:extLst>
              <a:ext uri="{FF2B5EF4-FFF2-40B4-BE49-F238E27FC236}">
                <a16:creationId xmlns:a16="http://schemas.microsoft.com/office/drawing/2014/main" xmlns="" id="{DC8D6E06-4B20-9442-B054-A71318E46B1D}"/>
              </a:ext>
            </a:extLst>
          </p:cNvPr>
          <p:cNvSpPr/>
          <p:nvPr/>
        </p:nvSpPr>
        <p:spPr>
          <a:xfrm>
            <a:off x="7570351"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14</a:t>
            </a:r>
            <a:endParaRPr kumimoji="1" lang="zh-CN" altLang="en-US" sz="1600" kern="0" dirty="0">
              <a:solidFill>
                <a:prstClr val="white">
                  <a:lumMod val="50000"/>
                </a:prstClr>
              </a:solidFill>
              <a:latin typeface="Arial"/>
              <a:ea typeface="微软雅黑"/>
            </a:endParaRPr>
          </a:p>
        </p:txBody>
      </p:sp>
      <p:sp>
        <p:nvSpPr>
          <p:cNvPr id="25" name="圆角矩形 24">
            <a:hlinkClick r:id="rId16" action="ppaction://hlinksldjump"/>
            <a:extLst>
              <a:ext uri="{FF2B5EF4-FFF2-40B4-BE49-F238E27FC236}">
                <a16:creationId xmlns:a16="http://schemas.microsoft.com/office/drawing/2014/main" xmlns="" id="{DC8D6E06-4B20-9442-B054-A71318E46B1D}"/>
              </a:ext>
            </a:extLst>
          </p:cNvPr>
          <p:cNvSpPr/>
          <p:nvPr/>
        </p:nvSpPr>
        <p:spPr>
          <a:xfrm>
            <a:off x="8008942"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smtClean="0">
                <a:solidFill>
                  <a:prstClr val="white">
                    <a:lumMod val="50000"/>
                  </a:prstClr>
                </a:solidFill>
                <a:latin typeface="Arial"/>
                <a:ea typeface="微软雅黑"/>
              </a:rPr>
              <a:t>15</a:t>
            </a:r>
            <a:endParaRPr kumimoji="1" lang="zh-CN" altLang="en-US" sz="1600" kern="0" dirty="0">
              <a:solidFill>
                <a:prstClr val="white">
                  <a:lumMod val="50000"/>
                </a:prstClr>
              </a:solidFill>
              <a:latin typeface="Arial"/>
              <a:ea typeface="微软雅黑"/>
            </a:endParaRPr>
          </a:p>
        </p:txBody>
      </p:sp>
      <p:pic>
        <p:nvPicPr>
          <p:cNvPr id="203778" name="Picture 2" descr="4-191Y"/>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3478" y="2638081"/>
            <a:ext cx="2997589" cy="210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kwMzllMmViNzQxMDg0MThiZGZiMDg4ZDRmZjZhYmMifQ=="/>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3721</Words>
  <Application>Microsoft Office PowerPoint</Application>
  <PresentationFormat>自定义</PresentationFormat>
  <Paragraphs>774</Paragraphs>
  <Slides>44</Slides>
  <Notes>1</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vt:i4>
      </vt:variant>
      <vt:variant>
        <vt:lpstr>幻灯片标题</vt:lpstr>
      </vt:variant>
      <vt:variant>
        <vt:i4>44</vt:i4>
      </vt:variant>
    </vt:vector>
  </HeadingPairs>
  <TitlesOfParts>
    <vt:vector size="61" baseType="lpstr">
      <vt:lpstr>DOUYU Font</vt:lpstr>
      <vt:lpstr>方正中等线简体</vt:lpstr>
      <vt:lpstr>黑体</vt:lpstr>
      <vt:lpstr>华文黑体</vt:lpstr>
      <vt:lpstr>华文细黑</vt:lpstr>
      <vt:lpstr>楷体_GB2312</vt:lpstr>
      <vt:lpstr>宋体</vt:lpstr>
      <vt:lpstr>宋体-方正超大字符集</vt:lpstr>
      <vt:lpstr>微软雅黑</vt:lpstr>
      <vt:lpstr>Arial</vt:lpstr>
      <vt:lpstr>Book Antiqua</vt:lpstr>
      <vt:lpstr>Calibri</vt:lpstr>
      <vt:lpstr>Courier New</vt:lpstr>
      <vt:lpstr>Times New Roman</vt:lpstr>
      <vt:lpstr>7_Office 主题</vt:lpstr>
      <vt:lpstr>Microsoft Word 文档</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7359</cp:revision>
  <dcterms:created xsi:type="dcterms:W3CDTF">2014-11-27T01:03:00Z</dcterms:created>
  <dcterms:modified xsi:type="dcterms:W3CDTF">2024-04-30T02:12:18Z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FACF11E2EA8A4EB9A823E81D0CED0350_12</vt:lpwstr>
  </property>
</Properties>
</file>