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445" r:id="rId2"/>
    <p:sldId id="2446" r:id="rId3"/>
    <p:sldId id="2449" r:id="rId4"/>
    <p:sldId id="2450" r:id="rId5"/>
    <p:sldId id="2451" r:id="rId6"/>
    <p:sldId id="2452" r:id="rId7"/>
    <p:sldId id="2453" r:id="rId8"/>
    <p:sldId id="2454" r:id="rId9"/>
    <p:sldId id="2455" r:id="rId10"/>
    <p:sldId id="2456" r:id="rId11"/>
  </p:sldIdLst>
  <p:sldSz cx="12190413" cy="6859588"/>
  <p:notesSz cx="6858000" cy="9144000"/>
  <p:custDataLst>
    <p:tags r:id="rId14"/>
  </p:custDataLst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65" userDrawn="1">
          <p15:clr>
            <a:srgbClr val="A4A3A4"/>
          </p15:clr>
        </p15:guide>
        <p15:guide id="2" pos="19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4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EF4"/>
    <a:srgbClr val="2752A0"/>
    <a:srgbClr val="495666"/>
    <a:srgbClr val="044491"/>
    <a:srgbClr val="0070C0"/>
    <a:srgbClr val="384556"/>
    <a:srgbClr val="F2F2F2"/>
    <a:srgbClr val="C00000"/>
    <a:srgbClr val="1481E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18" autoAdjust="0"/>
  </p:normalViewPr>
  <p:slideViewPr>
    <p:cSldViewPr showGuides="1">
      <p:cViewPr varScale="1">
        <p:scale>
          <a:sx n="116" d="100"/>
          <a:sy n="116" d="100"/>
        </p:scale>
        <p:origin x="390" y="102"/>
      </p:cViewPr>
      <p:guideLst>
        <p:guide orient="horz" pos="1265"/>
        <p:guide pos="19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94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066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96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5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.TIF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51060" y="45418"/>
                <a:ext cx="11488293" cy="6805813"/>
              </a:xfrm>
              <a:prstGeom prst="rect">
                <a:avLst/>
              </a:prstGeom>
            </p:spPr>
            <p:txBody>
              <a:bodyPr wrap="square" lIns="121898" tIns="60948" rIns="121898" bIns="60948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   (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)(2024·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广州市高一期末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如图甲所示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轻弹簧竖直放置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下端固定在水平地面上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一质量为</a:t>
                </a:r>
                <a:r>
                  <a:rPr lang="en-US" altLang="zh-CN" sz="2800" i="1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可视为质点的小球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从离弹簧上端高为</a:t>
                </a:r>
                <a:r>
                  <a:rPr lang="en-US" altLang="zh-CN" sz="2800" i="1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kern="1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处由静止下落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接触弹簧后继续向下运动。若以小球开始下落的位置为坐标原点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沿竖直向下建立坐标轴</a:t>
                </a:r>
                <a:r>
                  <a:rPr lang="en-US" altLang="zh-CN" sz="2800" i="1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Ox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作出小球的加速度</a:t>
                </a:r>
                <a:r>
                  <a:rPr lang="en-US" altLang="zh-CN" sz="2800" i="1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随小球位置坐标</a:t>
                </a:r>
                <a:r>
                  <a:rPr lang="en-US" altLang="zh-CN" sz="2800" i="1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的变化关系如图乙所示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弹簧被压缩至最低点时小球所在位置坐标为</a:t>
                </a:r>
                <a:r>
                  <a:rPr lang="en-US" altLang="zh-CN" sz="2800" i="1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kern="1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不计空气阻力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重力加速度为</a:t>
                </a:r>
                <a:r>
                  <a:rPr lang="en-US" altLang="zh-CN" sz="2800" i="1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g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。以下说法正确的是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i="1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小球在</a:t>
                </a:r>
                <a:r>
                  <a:rPr lang="en-US" altLang="zh-CN" sz="2800" i="1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kern="1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处速度最大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i="1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小球在</a:t>
                </a:r>
                <a:r>
                  <a:rPr lang="en-US" altLang="zh-CN" sz="2800" i="1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kern="1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处速度最大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i="1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弹簧的劲度系数</a:t>
                </a:r>
                <a:r>
                  <a:rPr lang="en-US" altLang="zh-CN" sz="2800" i="1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 kern="1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𝑚𝑔</m:t>
                        </m:r>
                      </m:num>
                      <m:den>
                        <m:sSub>
                          <m:sSubPr>
                            <m:ctrlPr>
                              <a:rPr lang="zh-CN" altLang="zh-CN" sz="2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kern="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kern="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800" i="1" kern="1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kern="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kern="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800" i="1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小球运动的最大加速度为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kern="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kern="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800" i="1" kern="1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kern="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kern="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kern="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kern="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800" i="1" kern="1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kern="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kern="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800" i="1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g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60" y="45418"/>
                <a:ext cx="11488293" cy="6805813"/>
              </a:xfrm>
              <a:prstGeom prst="rect">
                <a:avLst/>
              </a:prstGeom>
              <a:blipFill rotWithShape="0">
                <a:blip r:embed="rId2"/>
                <a:stretch>
                  <a:fillRect l="-849" r="-2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组合 6"/>
          <p:cNvGrpSpPr/>
          <p:nvPr/>
        </p:nvGrpSpPr>
        <p:grpSpPr>
          <a:xfrm>
            <a:off x="0" y="259986"/>
            <a:ext cx="756812" cy="442641"/>
            <a:chOff x="1360316" y="541777"/>
            <a:chExt cx="756812" cy="442641"/>
          </a:xfrm>
        </p:grpSpPr>
        <p:sp>
          <p:nvSpPr>
            <p:cNvPr id="8" name="右箭头 7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4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TextBox 14"/>
          <p:cNvSpPr txBox="1"/>
          <p:nvPr/>
        </p:nvSpPr>
        <p:spPr>
          <a:xfrm>
            <a:off x="227046" y="4590800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11" name="TextBox 14"/>
          <p:cNvSpPr txBox="1"/>
          <p:nvPr/>
        </p:nvSpPr>
        <p:spPr>
          <a:xfrm>
            <a:off x="227046" y="5262013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pic>
        <p:nvPicPr>
          <p:cNvPr id="12" name="image918.jpe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07374" y="4005858"/>
            <a:ext cx="3528392" cy="2026441"/>
          </a:xfrm>
          <a:prstGeom prst="rect">
            <a:avLst/>
          </a:prstGeom>
        </p:spPr>
      </p:pic>
      <p:sp>
        <p:nvSpPr>
          <p:cNvPr id="13" name="TextBox 14"/>
          <p:cNvSpPr txBox="1"/>
          <p:nvPr/>
        </p:nvSpPr>
        <p:spPr>
          <a:xfrm>
            <a:off x="227046" y="6020462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4407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82" y="24179"/>
            <a:ext cx="11039475" cy="6638925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550590" y="5590034"/>
            <a:ext cx="432048" cy="4320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7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70206" y="765498"/>
            <a:ext cx="11250000" cy="4536504"/>
            <a:chOff x="471000" y="934424"/>
            <a:chExt cx="11250000" cy="4536504"/>
          </a:xfrm>
        </p:grpSpPr>
        <p:sp>
          <p:nvSpPr>
            <p:cNvPr id="9" name="圆角矩形 8"/>
            <p:cNvSpPr/>
            <p:nvPr/>
          </p:nvSpPr>
          <p:spPr>
            <a:xfrm>
              <a:off x="471000" y="1094414"/>
              <a:ext cx="11250000" cy="4376514"/>
            </a:xfrm>
            <a:prstGeom prst="roundRect">
              <a:avLst>
                <a:gd name="adj" fmla="val 122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642236" y="1092232"/>
                <a:ext cx="7469194" cy="2787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由题图可知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小球运动到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处时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到达平衡位置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之前一直向下加速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此时再向下会减速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则在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处速度最大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,B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;</a:t>
                </a: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题图乙可知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mg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𝑚𝑔</m:t>
                        </m:r>
                      </m:num>
                      <m:den>
                        <m:sSub>
                          <m:sSub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36" y="1092232"/>
                <a:ext cx="7469194" cy="2787366"/>
              </a:xfrm>
              <a:prstGeom prst="rect">
                <a:avLst/>
              </a:prstGeom>
              <a:blipFill rotWithShape="0">
                <a:blip r:embed="rId3"/>
                <a:stretch>
                  <a:fillRect l="-1631" r="-16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642235" y="3855678"/>
                <a:ext cx="10856033" cy="1365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由题图乙可知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运动到</a:t>
                </a:r>
                <a:r>
                  <a:rPr lang="en-US" altLang="zh-CN" sz="2800" i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-25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有最大加速度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此时有</a:t>
                </a:r>
                <a:r>
                  <a:rPr lang="en-US" altLang="zh-CN" sz="2800" i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-25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-25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)-</a:t>
                </a:r>
                <a:r>
                  <a:rPr lang="en-US" altLang="zh-CN" sz="2800" i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mg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ma</a:t>
                </a:r>
                <a:r>
                  <a:rPr lang="en-US" altLang="zh-CN" sz="2800" baseline="-25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 i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-25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8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8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800" i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正确。</a:t>
                </a:r>
                <a:endParaRPr lang="zh-CN" altLang="zh-CN" sz="2800" dirty="0"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35" y="3855678"/>
                <a:ext cx="10856033" cy="1365438"/>
              </a:xfrm>
              <a:prstGeom prst="rect">
                <a:avLst/>
              </a:prstGeom>
              <a:blipFill rotWithShape="0">
                <a:blip r:embed="rId4"/>
                <a:stretch>
                  <a:fillRect l="-1123" t="-1339" r="-1179" b="-4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918.jpeg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55446" y="1341562"/>
            <a:ext cx="3259845" cy="1872208"/>
          </a:xfrm>
          <a:prstGeom prst="rect">
            <a:avLst/>
          </a:prstGeom>
        </p:spPr>
      </p:pic>
      <p:sp>
        <p:nvSpPr>
          <p:cNvPr id="16" name="矩形 15">
            <a:hlinkClick r:id="rId6" action="ppaction://hlinksldjump"/>
          </p:cNvPr>
          <p:cNvSpPr/>
          <p:nvPr/>
        </p:nvSpPr>
        <p:spPr>
          <a:xfrm>
            <a:off x="11206480" y="6454140"/>
            <a:ext cx="983615" cy="4051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solidFill>
                  <a:prstClr val="white"/>
                </a:solidFill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83400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816862"/>
            <a:ext cx="1141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2340610" algn="l"/>
                <a:tab pos="6481445" algn="r"/>
              </a:tabLst>
            </a:pP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物体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zh-C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均静止在同一水平面上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它们的质量分别为</a:t>
            </a:r>
            <a:r>
              <a:rPr lang="en-US" altLang="zh-CN" sz="2800" i="1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与水平面间的动摩擦因数分别为</a:t>
            </a:r>
            <a:r>
              <a:rPr lang="en-US" altLang="zh-CN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μ</a:t>
            </a:r>
            <a:r>
              <a:rPr lang="en-US" altLang="zh-CN" sz="2800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μ</a:t>
            </a:r>
            <a:r>
              <a:rPr lang="en-US" altLang="zh-CN" sz="2800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μ</a:t>
            </a:r>
            <a:r>
              <a:rPr lang="en-US" altLang="zh-CN" sz="2800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用平行于水平面的拉力</a:t>
            </a:r>
            <a:r>
              <a:rPr lang="en-US" altLang="zh-CN" sz="2800" i="1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zh-C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分别拉物体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C,</a:t>
            </a:r>
            <a:r>
              <a:rPr lang="zh-C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所得加速度</a:t>
            </a:r>
            <a:r>
              <a:rPr lang="en-US" altLang="zh-CN" sz="2800" i="1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与拉力</a:t>
            </a:r>
            <a:r>
              <a:rPr lang="en-US" altLang="zh-CN" sz="2800" i="1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zh-C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的关系图线如图中甲、乙、丙所示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则以下说法正确的是</a:t>
            </a:r>
            <a:endParaRPr lang="zh-CN" altLang="zh-CN" sz="3200" dirty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2340610" algn="l"/>
              </a:tabLst>
            </a:pP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</a:t>
            </a:r>
            <a:r>
              <a:rPr lang="en-US" altLang="zh-CN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μ</a:t>
            </a:r>
            <a:r>
              <a:rPr lang="en-US" altLang="zh-CN" sz="2800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μ</a:t>
            </a:r>
            <a:r>
              <a:rPr lang="en-US" altLang="zh-CN" sz="2800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</a:t>
            </a:r>
            <a:r>
              <a:rPr lang="en-US" altLang="zh-CN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B.</a:t>
            </a:r>
            <a:r>
              <a:rPr lang="en-US" altLang="zh-CN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μ</a:t>
            </a:r>
            <a:r>
              <a:rPr lang="en-US" altLang="zh-CN" sz="2800" baseline="-25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</a:t>
            </a:r>
            <a:r>
              <a:rPr lang="en-US" altLang="zh-CN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μ</a:t>
            </a:r>
            <a:r>
              <a:rPr lang="en-US" altLang="zh-CN" sz="2800" baseline="-25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baseline="-25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baseline="-25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endParaRPr lang="zh-CN" altLang="zh-CN" sz="3200" dirty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2340610" algn="l"/>
              </a:tabLst>
            </a:pP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</a:t>
            </a:r>
            <a:r>
              <a:rPr lang="en-US" altLang="zh-CN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μ</a:t>
            </a:r>
            <a:r>
              <a:rPr lang="en-US" altLang="zh-CN" sz="2800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μ</a:t>
            </a:r>
            <a:r>
              <a:rPr lang="en-US" altLang="zh-CN" sz="2800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	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D.</a:t>
            </a:r>
            <a:r>
              <a:rPr lang="en-US" altLang="zh-CN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μ</a:t>
            </a:r>
            <a:r>
              <a:rPr lang="en-US" altLang="zh-CN" sz="2800" baseline="-25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</a:t>
            </a:r>
            <a:r>
              <a:rPr lang="en-US" altLang="zh-CN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μ</a:t>
            </a:r>
            <a:r>
              <a:rPr lang="en-US" altLang="zh-CN" sz="2800" baseline="-25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baseline="-25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</a:t>
            </a:r>
            <a:r>
              <a:rPr lang="en-US" altLang="zh-CN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baseline="-25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endParaRPr lang="zh-CN" altLang="zh-CN" sz="3200" dirty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1012768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5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8" name="image418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478" y="3069754"/>
            <a:ext cx="2854985" cy="200426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14"/>
          <p:cNvSpPr txBox="1"/>
          <p:nvPr/>
        </p:nvSpPr>
        <p:spPr>
          <a:xfrm>
            <a:off x="248347" y="3429794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10" name="TextBox 14"/>
          <p:cNvSpPr txBox="1"/>
          <p:nvPr/>
        </p:nvSpPr>
        <p:spPr>
          <a:xfrm>
            <a:off x="3894857" y="3357786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13" name="TextBox 14"/>
          <p:cNvSpPr txBox="1"/>
          <p:nvPr/>
        </p:nvSpPr>
        <p:spPr>
          <a:xfrm>
            <a:off x="3894857" y="4002350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02905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112772"/>
            <a:ext cx="1141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(2024·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广东省广雅中学高一期末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有一水平传送带以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=6 m/s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的速度沿顺时针方向匀速转动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传送带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AB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长度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L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=6 m,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其右端连着一段粗糙水平面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BC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其长度为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L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L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未知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紧挨着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BC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的光滑水平地面上放置一质量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=4 kg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的平板小车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小车长度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L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=5 m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。小车上表面刚好与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BC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等高。现将质量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=1 kg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的煤块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可视为质点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轻轻放到传送带的左端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经过传送带传送至右端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后通过粗糙水平面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BC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滑上小车。煤块与传送带间的动摩擦因数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μ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=0.4,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煤块与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BC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间、煤块与小车间的动摩擦因数均为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μ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=0.2,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取重力加速度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g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=10 m/s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。求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endParaRPr lang="zh-CN" altLang="zh-CN" sz="32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煤块在传送带上运动的时间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32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259303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4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image480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302" y="4814762"/>
            <a:ext cx="4157445" cy="91915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389206" y="5928604"/>
            <a:ext cx="11412000" cy="6695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1.75 s</a:t>
            </a:r>
            <a:endParaRPr lang="zh-CN" altLang="zh-CN" sz="32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42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70206" y="477466"/>
            <a:ext cx="11250000" cy="5889758"/>
            <a:chOff x="471000" y="934424"/>
            <a:chExt cx="11250000" cy="5889758"/>
          </a:xfrm>
        </p:grpSpPr>
        <p:sp>
          <p:nvSpPr>
            <p:cNvPr id="11" name="圆角矩形 10"/>
            <p:cNvSpPr/>
            <p:nvPr/>
          </p:nvSpPr>
          <p:spPr>
            <a:xfrm>
              <a:off x="471000" y="1094413"/>
              <a:ext cx="11250000" cy="5729769"/>
            </a:xfrm>
            <a:prstGeom prst="roundRect">
              <a:avLst>
                <a:gd name="adj" fmla="val 207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642236" y="837506"/>
                <a:ext cx="10905941" cy="5529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34061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煤块刚放上传送带时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由牛顿第二定律得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μ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mg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ma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endParaRPr lang="zh-CN" altLang="zh-CN" sz="32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34061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m/s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endParaRPr lang="zh-CN" altLang="zh-CN" sz="32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34061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煤块加速到与传送带速度相等时所用时间为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=1.5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</a:t>
                </a:r>
                <a:endParaRPr lang="zh-CN" altLang="zh-CN" sz="32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34061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此时煤块通过的位移为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=4.5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m&lt;6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endParaRPr lang="zh-CN" altLang="zh-CN" sz="32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34061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可知煤块与传送带共速后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继续向右匀速运动</a:t>
                </a:r>
                <a:endParaRPr lang="zh-CN" altLang="zh-CN" sz="32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34061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匀速过程所用时间为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=0.25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</a:t>
                </a:r>
                <a:endParaRPr lang="zh-CN" altLang="zh-CN" sz="32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34061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则煤块在传送带上运动的时间为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=1.75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</a:t>
                </a:r>
                <a:endParaRPr lang="zh-CN" altLang="zh-CN" sz="32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36" y="837506"/>
                <a:ext cx="10905941" cy="5529719"/>
              </a:xfrm>
              <a:prstGeom prst="rect">
                <a:avLst/>
              </a:prstGeom>
              <a:blipFill rotWithShape="0">
                <a:blip r:embed="rId3"/>
                <a:stretch>
                  <a:fillRect l="-1118" b="-7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480.jpe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746" y="3502339"/>
            <a:ext cx="4157445" cy="9191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447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816036"/>
            <a:ext cx="11412000" cy="6695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煤块在传送带上运动时留下的划痕长度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32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image480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484" y="1773610"/>
            <a:ext cx="4157445" cy="91915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389206" y="2832260"/>
            <a:ext cx="11412000" cy="6695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4.5 m</a:t>
            </a:r>
            <a:endParaRPr lang="zh-CN" altLang="zh-CN" sz="32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70206" y="3789834"/>
            <a:ext cx="11250000" cy="1800200"/>
            <a:chOff x="471000" y="934424"/>
            <a:chExt cx="11250000" cy="1800200"/>
          </a:xfrm>
        </p:grpSpPr>
        <p:sp>
          <p:nvSpPr>
            <p:cNvPr id="11" name="圆角矩形 10"/>
            <p:cNvSpPr/>
            <p:nvPr/>
          </p:nvSpPr>
          <p:spPr>
            <a:xfrm>
              <a:off x="471000" y="1094413"/>
              <a:ext cx="11250000" cy="1640211"/>
            </a:xfrm>
            <a:prstGeom prst="roundRect">
              <a:avLst>
                <a:gd name="adj" fmla="val 207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642236" y="4149874"/>
            <a:ext cx="10905941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传送带在煤块匀加速运动过程通过的位移为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baseline="-250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传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=9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endParaRPr lang="zh-CN" altLang="zh-CN" sz="32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则煤块在传送带上运动时留下的划痕长度为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Δ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baseline="-250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传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=4.5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endParaRPr lang="zh-CN" altLang="zh-CN" sz="32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04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816036"/>
            <a:ext cx="11412000" cy="6695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(3)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若煤块能够滑上小车且不从小车上掉下来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BC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的长度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L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应满足的条件。</a:t>
            </a:r>
            <a:endParaRPr lang="zh-CN" altLang="zh-CN" sz="32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image480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484" y="1773610"/>
            <a:ext cx="4157445" cy="91915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389206" y="2832260"/>
            <a:ext cx="11412000" cy="6648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2.75 m</a:t>
            </a:r>
            <a:r>
              <a:rPr lang="en-US" altLang="zh-CN" sz="2800" kern="1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L</a:t>
            </a:r>
            <a:r>
              <a:rPr lang="en-US" altLang="zh-CN" sz="2800" kern="1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&lt;9 m</a:t>
            </a:r>
            <a:endParaRPr lang="zh-CN" altLang="zh-CN" sz="32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38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70206" y="189434"/>
            <a:ext cx="11250000" cy="6192688"/>
            <a:chOff x="471000" y="934424"/>
            <a:chExt cx="11250000" cy="6192688"/>
          </a:xfrm>
        </p:grpSpPr>
        <p:sp>
          <p:nvSpPr>
            <p:cNvPr id="11" name="圆角矩形 10"/>
            <p:cNvSpPr/>
            <p:nvPr/>
          </p:nvSpPr>
          <p:spPr>
            <a:xfrm>
              <a:off x="471000" y="1094413"/>
              <a:ext cx="11250000" cy="6032699"/>
            </a:xfrm>
            <a:prstGeom prst="roundRect">
              <a:avLst>
                <a:gd name="adj" fmla="val 207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642236" y="613425"/>
                <a:ext cx="10905941" cy="5624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34061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煤块滑上粗糙水平面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BC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的加速度大小</a:t>
                </a: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800" i="1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-250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𝑚𝑔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m/s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endParaRPr lang="zh-CN" altLang="zh-CN" sz="32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34061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若煤块刚好运动到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点停下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根据运动学公式可得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'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=0-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CN" altLang="zh-CN" sz="32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34061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'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=9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endParaRPr lang="zh-CN" altLang="zh-CN" sz="32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34061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若煤块滑上小车且刚好到达小车右端与小车共速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32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34061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设煤块刚滑上小车时的速度为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32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34061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则有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″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CN" altLang="zh-CN" sz="32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34061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煤块在小车上滑动的加速度大小仍为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m/s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32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34061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小车的加速度大小为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𝑚𝑔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=0.5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m/s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endParaRPr lang="zh-CN" altLang="zh-CN" sz="32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36" y="613425"/>
                <a:ext cx="10905941" cy="5624681"/>
              </a:xfrm>
              <a:prstGeom prst="rect">
                <a:avLst/>
              </a:prstGeom>
              <a:blipFill rotWithShape="0">
                <a:blip r:embed="rId3"/>
                <a:stretch>
                  <a:fillRect l="-1118" b="-4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480.jpe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746" y="3654293"/>
            <a:ext cx="4157445" cy="9191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936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70206" y="189434"/>
            <a:ext cx="11250000" cy="6192688"/>
            <a:chOff x="471000" y="934424"/>
            <a:chExt cx="11250000" cy="6192688"/>
          </a:xfrm>
        </p:grpSpPr>
        <p:sp>
          <p:nvSpPr>
            <p:cNvPr id="11" name="圆角矩形 10"/>
            <p:cNvSpPr/>
            <p:nvPr/>
          </p:nvSpPr>
          <p:spPr>
            <a:xfrm>
              <a:off x="471000" y="1094413"/>
              <a:ext cx="11250000" cy="6032699"/>
            </a:xfrm>
            <a:prstGeom prst="roundRect">
              <a:avLst>
                <a:gd name="adj" fmla="val 207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642236" y="613425"/>
                <a:ext cx="10905941" cy="5659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34061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设煤块经过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时间与小车共速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32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34061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则有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v</a:t>
                </a:r>
                <a:r>
                  <a:rPr lang="zh-CN" altLang="zh-CN" sz="2800" baseline="-250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endParaRPr lang="zh-CN" altLang="zh-CN" sz="32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340610" algn="l"/>
                  </a:tabLst>
                </a:pP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v</a:t>
                </a:r>
                <a:r>
                  <a:rPr lang="zh-CN" altLang="zh-CN" sz="2800" baseline="-250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endParaRPr lang="zh-CN" altLang="zh-CN" sz="32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34061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煤块与小车通过的位移分别为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800" baseline="-250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zh-CN" altLang="zh-CN" sz="2800" kern="100">
                                <a:effectLst/>
                                <a:latin typeface="Cambria Math" panose="02040503050406030204" pitchFamily="18" charset="0"/>
                                <a:ea typeface="楷体_GB2312" panose="02010609030101010101" pitchFamily="49" charset="-122"/>
                                <a:cs typeface="Times New Roman" panose="02020603050405020304" pitchFamily="18" charset="0"/>
                              </a:rPr>
                              <m:t>共</m:t>
                            </m:r>
                          </m:sub>
                        </m:sSub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i="1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baseline="-250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800" baseline="-250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车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zh-CN" altLang="zh-CN" sz="2800" kern="100">
                                <a:effectLst/>
                                <a:latin typeface="Cambria Math" panose="02040503050406030204" pitchFamily="18" charset="0"/>
                                <a:ea typeface="楷体_GB2312" panose="02010609030101010101" pitchFamily="49" charset="-122"/>
                                <a:cs typeface="Times New Roman" panose="02020603050405020304" pitchFamily="18" charset="0"/>
                              </a:rPr>
                              <m:t>共</m:t>
                            </m:r>
                          </m:sub>
                        </m:sSub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endParaRPr lang="zh-CN" altLang="zh-CN" sz="32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34061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根据位移关系有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800" baseline="-250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800" baseline="-250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车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endParaRPr lang="zh-CN" altLang="zh-CN" sz="32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34061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联立解得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″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=2.75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endParaRPr lang="zh-CN" altLang="zh-CN" sz="32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34061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综上分析可知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若煤块能够滑上小车且不从小车上掉下来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BC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的长度应满足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2.75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&lt;9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。</a:t>
                </a:r>
                <a:endParaRPr lang="zh-CN" altLang="zh-CN" sz="32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36" y="613425"/>
                <a:ext cx="10905941" cy="5659050"/>
              </a:xfrm>
              <a:prstGeom prst="rect">
                <a:avLst/>
              </a:prstGeom>
              <a:blipFill rotWithShape="0">
                <a:blip r:embed="rId3"/>
                <a:stretch>
                  <a:fillRect l="-1118" b="-25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480.jpe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732" y="3789834"/>
            <a:ext cx="4157445" cy="9191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485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jkwMzllMmViNzQxMDg0MThiZGZiMDg4ZDRmZjZhYmMifQ=="/>
</p:tagLst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478</Words>
  <Application>Microsoft Office PowerPoint</Application>
  <PresentationFormat>自定义</PresentationFormat>
  <Paragraphs>52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DOUYU Font</vt:lpstr>
      <vt:lpstr>方正楷体_GBK</vt:lpstr>
      <vt:lpstr>方正中等线简体</vt:lpstr>
      <vt:lpstr>黑体</vt:lpstr>
      <vt:lpstr>华文细黑</vt:lpstr>
      <vt:lpstr>楷体_GB2312</vt:lpstr>
      <vt:lpstr>宋体</vt:lpstr>
      <vt:lpstr>微软雅黑</vt:lpstr>
      <vt:lpstr>Arial</vt:lpstr>
      <vt:lpstr>Calibri</vt:lpstr>
      <vt:lpstr>Cambria Math</vt:lpstr>
      <vt:lpstr>Courier New</vt:lpstr>
      <vt:lpstr>Times New Roman</vt:lpstr>
      <vt:lpstr>7_Office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金榜苑</dc:creator>
  <cp:keywords>物理课件</cp:keywords>
  <cp:lastModifiedBy>USER</cp:lastModifiedBy>
  <cp:revision>6754</cp:revision>
  <dcterms:created xsi:type="dcterms:W3CDTF">2014-11-27T01:03:00Z</dcterms:created>
  <dcterms:modified xsi:type="dcterms:W3CDTF">2024-12-25T00:31:42Z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FACF11E2EA8A4EB9A823E81D0CED0350_12</vt:lpwstr>
  </property>
</Properties>
</file>